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4" r:id="rId2"/>
    <p:sldId id="373" r:id="rId3"/>
    <p:sldId id="348" r:id="rId4"/>
    <p:sldId id="372" r:id="rId5"/>
    <p:sldId id="383" r:id="rId6"/>
    <p:sldId id="374" r:id="rId7"/>
    <p:sldId id="381" r:id="rId8"/>
    <p:sldId id="379" r:id="rId9"/>
    <p:sldId id="378" r:id="rId10"/>
    <p:sldId id="377" r:id="rId11"/>
    <p:sldId id="376" r:id="rId12"/>
    <p:sldId id="375" r:id="rId13"/>
    <p:sldId id="385" r:id="rId14"/>
    <p:sldId id="384" r:id="rId15"/>
    <p:sldId id="386" r:id="rId16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AA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2457" autoAdjust="0"/>
  </p:normalViewPr>
  <p:slideViewPr>
    <p:cSldViewPr snapToGrid="0" snapToObjects="1">
      <p:cViewPr>
        <p:scale>
          <a:sx n="75" d="100"/>
          <a:sy n="75" d="100"/>
        </p:scale>
        <p:origin x="-9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324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26FBB-768F-4218-848E-3891A5C624A0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4A3D26D-FD7C-47CB-BC39-B31F68685294}">
      <dgm:prSet custT="1"/>
      <dgm:spPr/>
      <dgm:t>
        <a:bodyPr/>
        <a:lstStyle/>
        <a:p>
          <a:r>
            <a:rPr lang="ru-RU" sz="1600" b="0" i="0" dirty="0"/>
            <a:t>индивидуализированное распределенное роботизированное производство, </a:t>
          </a:r>
          <a:r>
            <a:rPr lang="en-US" sz="1600" b="0" i="0" dirty="0"/>
            <a:t/>
          </a:r>
          <a:br>
            <a:rPr lang="en-US" sz="1600" b="0" i="0" dirty="0"/>
          </a:br>
          <a:r>
            <a:rPr lang="ru-RU" sz="1600" b="0" i="0" dirty="0"/>
            <a:t>формирующее рынки труда, а не зависящее от них</a:t>
          </a:r>
          <a:endParaRPr lang="ru-RU" sz="1600" dirty="0"/>
        </a:p>
      </dgm:t>
    </dgm:pt>
    <dgm:pt modelId="{D8F83B57-22A8-42B5-9E39-927656A9D1D5}" type="parTrans" cxnId="{F73F1CCB-B383-42C1-859A-33495F2DEEC9}">
      <dgm:prSet/>
      <dgm:spPr/>
      <dgm:t>
        <a:bodyPr/>
        <a:lstStyle/>
        <a:p>
          <a:endParaRPr lang="ru-RU" sz="2400"/>
        </a:p>
      </dgm:t>
    </dgm:pt>
    <dgm:pt modelId="{3A1D0537-8589-412B-BA5D-349094916EBC}" type="sibTrans" cxnId="{F73F1CCB-B383-42C1-859A-33495F2DEEC9}">
      <dgm:prSet/>
      <dgm:spPr/>
      <dgm:t>
        <a:bodyPr/>
        <a:lstStyle/>
        <a:p>
          <a:endParaRPr lang="ru-RU" sz="2400"/>
        </a:p>
      </dgm:t>
    </dgm:pt>
    <dgm:pt modelId="{6AA254DF-C613-4B0E-8BE0-98CB827A7545}">
      <dgm:prSet custT="1"/>
      <dgm:spPr/>
      <dgm:t>
        <a:bodyPr/>
        <a:lstStyle/>
        <a:p>
          <a:r>
            <a:rPr lang="ru-RU" sz="1600" b="0" i="0" dirty="0"/>
            <a:t>уход от иерархических к распределено-сетевым принципам в коммуникациях, политике, торговле, управлении, логистике, финансах</a:t>
          </a:r>
          <a:endParaRPr lang="ru-RU" sz="1600" dirty="0"/>
        </a:p>
      </dgm:t>
    </dgm:pt>
    <dgm:pt modelId="{7004647B-48E3-4B80-AAF3-4C652C201A94}" type="parTrans" cxnId="{FCDF3D10-EA3C-44F7-AF99-21E6B7174387}">
      <dgm:prSet/>
      <dgm:spPr/>
      <dgm:t>
        <a:bodyPr/>
        <a:lstStyle/>
        <a:p>
          <a:endParaRPr lang="ru-RU" sz="2400"/>
        </a:p>
      </dgm:t>
    </dgm:pt>
    <dgm:pt modelId="{9F5500BB-D263-4940-BB21-7767D9A49EFB}" type="sibTrans" cxnId="{FCDF3D10-EA3C-44F7-AF99-21E6B7174387}">
      <dgm:prSet/>
      <dgm:spPr/>
      <dgm:t>
        <a:bodyPr/>
        <a:lstStyle/>
        <a:p>
          <a:endParaRPr lang="ru-RU" sz="2400"/>
        </a:p>
      </dgm:t>
    </dgm:pt>
    <dgm:pt modelId="{62D353DB-4805-486F-BBE6-8CFBE086D32B}">
      <dgm:prSet custT="1"/>
      <dgm:spPr/>
      <dgm:t>
        <a:bodyPr/>
        <a:lstStyle/>
        <a:p>
          <a:r>
            <a:rPr lang="ru-RU" sz="1600" b="0" i="0" dirty="0"/>
            <a:t>экономика аренды, а не владения (</a:t>
          </a:r>
          <a:r>
            <a:rPr lang="en-US" sz="1600" b="0" i="0" dirty="0"/>
            <a:t>sharing economy</a:t>
          </a:r>
          <a:r>
            <a:rPr lang="ru-RU" sz="1600" b="0" i="0" dirty="0"/>
            <a:t>), в транспорте, жилье, дорогом имуществе</a:t>
          </a:r>
          <a:endParaRPr lang="ru-RU" sz="1600" dirty="0"/>
        </a:p>
      </dgm:t>
    </dgm:pt>
    <dgm:pt modelId="{DF511B89-F474-4F98-958A-71E6A29EA7EF}" type="parTrans" cxnId="{E5CFC52E-A9B2-4B91-BFD7-36DE7C485EF5}">
      <dgm:prSet/>
      <dgm:spPr/>
      <dgm:t>
        <a:bodyPr/>
        <a:lstStyle/>
        <a:p>
          <a:endParaRPr lang="ru-RU" sz="2400"/>
        </a:p>
      </dgm:t>
    </dgm:pt>
    <dgm:pt modelId="{ABB031AC-59AC-454B-8888-0FCD89BB16C4}" type="sibTrans" cxnId="{E5CFC52E-A9B2-4B91-BFD7-36DE7C485EF5}">
      <dgm:prSet/>
      <dgm:spPr/>
      <dgm:t>
        <a:bodyPr/>
        <a:lstStyle/>
        <a:p>
          <a:endParaRPr lang="ru-RU" sz="2400"/>
        </a:p>
      </dgm:t>
    </dgm:pt>
    <dgm:pt modelId="{7DC02F32-06D6-4A33-8DE5-A139A0086DB5}">
      <dgm:prSet custT="1"/>
      <dgm:spPr/>
      <dgm:t>
        <a:bodyPr/>
        <a:lstStyle/>
        <a:p>
          <a:r>
            <a:rPr lang="ru-RU" sz="1600" b="0" i="0" dirty="0"/>
            <a:t>резкое увеличение продолжительности и качества жизни в развитых странах</a:t>
          </a:r>
          <a:endParaRPr lang="ru-RU" sz="1600" dirty="0"/>
        </a:p>
      </dgm:t>
    </dgm:pt>
    <dgm:pt modelId="{843000B9-5DE9-448D-B20B-EB7E0633CF9A}" type="parTrans" cxnId="{09304B32-8045-4A8B-BEAE-14459013B234}">
      <dgm:prSet/>
      <dgm:spPr/>
      <dgm:t>
        <a:bodyPr/>
        <a:lstStyle/>
        <a:p>
          <a:endParaRPr lang="ru-RU" sz="2400"/>
        </a:p>
      </dgm:t>
    </dgm:pt>
    <dgm:pt modelId="{8DA0A616-E003-4A55-AC97-2B6B0E4347C4}" type="sibTrans" cxnId="{09304B32-8045-4A8B-BEAE-14459013B234}">
      <dgm:prSet/>
      <dgm:spPr/>
      <dgm:t>
        <a:bodyPr/>
        <a:lstStyle/>
        <a:p>
          <a:endParaRPr lang="ru-RU" sz="2400"/>
        </a:p>
      </dgm:t>
    </dgm:pt>
    <dgm:pt modelId="{A85ABFDA-2EA7-452A-B9C7-814CCE0AF3F1}" type="pres">
      <dgm:prSet presAssocID="{79226FBB-768F-4218-848E-3891A5C624A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AD022-9679-403E-A6E2-B60FE8E831B0}" type="pres">
      <dgm:prSet presAssocID="{F4A3D26D-FD7C-47CB-BC39-B31F68685294}" presName="composite" presStyleCnt="0"/>
      <dgm:spPr/>
    </dgm:pt>
    <dgm:pt modelId="{A9B73808-7890-471B-BE5B-E00E6AEC0021}" type="pres">
      <dgm:prSet presAssocID="{F4A3D26D-FD7C-47CB-BC39-B31F68685294}" presName="imgShp" presStyleLbl="fgImgPlace1" presStyleIdx="0" presStyleCnt="4" custLinFactNeighborX="-47710" custLinFactNeighborY="-1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E2E80D3-C55F-4310-AB91-62E513E2627E}" type="pres">
      <dgm:prSet presAssocID="{F4A3D26D-FD7C-47CB-BC39-B31F68685294}" presName="txShp" presStyleLbl="node1" presStyleIdx="0" presStyleCnt="4" custScaleX="13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AAEA1-F953-47AA-9E9E-F81F60816366}" type="pres">
      <dgm:prSet presAssocID="{3A1D0537-8589-412B-BA5D-349094916EBC}" presName="spacing" presStyleCnt="0"/>
      <dgm:spPr/>
    </dgm:pt>
    <dgm:pt modelId="{1079206E-4B1F-4FA0-BCDC-38CD79A7DFAF}" type="pres">
      <dgm:prSet presAssocID="{6AA254DF-C613-4B0E-8BE0-98CB827A7545}" presName="composite" presStyleCnt="0"/>
      <dgm:spPr/>
    </dgm:pt>
    <dgm:pt modelId="{F0286309-AE06-47C8-A0D4-8B563E981EB6}" type="pres">
      <dgm:prSet presAssocID="{6AA254DF-C613-4B0E-8BE0-98CB827A7545}" presName="imgShp" presStyleLbl="fgImgPlace1" presStyleIdx="1" presStyleCnt="4" custLinFactNeighborX="-477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E6733E7-CAEF-40A6-8140-C5ED98E4C636}" type="pres">
      <dgm:prSet presAssocID="{6AA254DF-C613-4B0E-8BE0-98CB827A7545}" presName="txShp" presStyleLbl="node1" presStyleIdx="1" presStyleCnt="4" custScaleX="13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0BA80-4F11-4C28-ABA3-6A9BF4CFBB20}" type="pres">
      <dgm:prSet presAssocID="{9F5500BB-D263-4940-BB21-7767D9A49EFB}" presName="spacing" presStyleCnt="0"/>
      <dgm:spPr/>
    </dgm:pt>
    <dgm:pt modelId="{991B2AFC-103A-43F0-9640-F1125A967173}" type="pres">
      <dgm:prSet presAssocID="{62D353DB-4805-486F-BBE6-8CFBE086D32B}" presName="composite" presStyleCnt="0"/>
      <dgm:spPr/>
    </dgm:pt>
    <dgm:pt modelId="{3E689BE7-68DF-4268-A83A-4A6817D539E6}" type="pres">
      <dgm:prSet presAssocID="{62D353DB-4805-486F-BBE6-8CFBE086D32B}" presName="imgShp" presStyleLbl="fgImgPlace1" presStyleIdx="2" presStyleCnt="4" custLinFactNeighborX="-47710" custLinFactNeighborY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CAD5FB5-CCA2-4A11-A40A-E5E426995ACA}" type="pres">
      <dgm:prSet presAssocID="{62D353DB-4805-486F-BBE6-8CFBE086D32B}" presName="txShp" presStyleLbl="node1" presStyleIdx="2" presStyleCnt="4" custScaleX="14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4DD05-83DC-4315-9815-21D659C7B85A}" type="pres">
      <dgm:prSet presAssocID="{ABB031AC-59AC-454B-8888-0FCD89BB16C4}" presName="spacing" presStyleCnt="0"/>
      <dgm:spPr/>
    </dgm:pt>
    <dgm:pt modelId="{86526F79-7568-47B5-8486-51802F9CEC82}" type="pres">
      <dgm:prSet presAssocID="{7DC02F32-06D6-4A33-8DE5-A139A0086DB5}" presName="composite" presStyleCnt="0"/>
      <dgm:spPr/>
    </dgm:pt>
    <dgm:pt modelId="{47E1B389-EC4F-4CD2-A579-415DF8589CA7}" type="pres">
      <dgm:prSet presAssocID="{7DC02F32-06D6-4A33-8DE5-A139A0086DB5}" presName="imgShp" presStyleLbl="fgImgPlace1" presStyleIdx="3" presStyleCnt="4" custLinFactNeighborX="-47710" custLinFactNeighborY="16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02D6E23-D39C-40E3-A69E-75BE8ADFD929}" type="pres">
      <dgm:prSet presAssocID="{7DC02F32-06D6-4A33-8DE5-A139A0086DB5}" presName="txShp" presStyleLbl="node1" presStyleIdx="3" presStyleCnt="4" custScaleX="13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094B9F-665F-4149-A514-FE5FA695B3FE}" type="presOf" srcId="{7DC02F32-06D6-4A33-8DE5-A139A0086DB5}" destId="{D02D6E23-D39C-40E3-A69E-75BE8ADFD929}" srcOrd="0" destOrd="0" presId="urn:microsoft.com/office/officeart/2005/8/layout/vList3"/>
    <dgm:cxn modelId="{F1F42558-E2B9-4107-B3B7-80EAF1417EB6}" type="presOf" srcId="{62D353DB-4805-486F-BBE6-8CFBE086D32B}" destId="{9CAD5FB5-CCA2-4A11-A40A-E5E426995ACA}" srcOrd="0" destOrd="0" presId="urn:microsoft.com/office/officeart/2005/8/layout/vList3"/>
    <dgm:cxn modelId="{FCDF3D10-EA3C-44F7-AF99-21E6B7174387}" srcId="{79226FBB-768F-4218-848E-3891A5C624A0}" destId="{6AA254DF-C613-4B0E-8BE0-98CB827A7545}" srcOrd="1" destOrd="0" parTransId="{7004647B-48E3-4B80-AAF3-4C652C201A94}" sibTransId="{9F5500BB-D263-4940-BB21-7767D9A49EFB}"/>
    <dgm:cxn modelId="{164EE5CC-7999-44CF-BBC8-19AB8CCE93A0}" type="presOf" srcId="{79226FBB-768F-4218-848E-3891A5C624A0}" destId="{A85ABFDA-2EA7-452A-B9C7-814CCE0AF3F1}" srcOrd="0" destOrd="0" presId="urn:microsoft.com/office/officeart/2005/8/layout/vList3"/>
    <dgm:cxn modelId="{0EC806BE-2B83-41F2-A94C-CEB9824505BD}" type="presOf" srcId="{6AA254DF-C613-4B0E-8BE0-98CB827A7545}" destId="{CE6733E7-CAEF-40A6-8140-C5ED98E4C636}" srcOrd="0" destOrd="0" presId="urn:microsoft.com/office/officeart/2005/8/layout/vList3"/>
    <dgm:cxn modelId="{09304B32-8045-4A8B-BEAE-14459013B234}" srcId="{79226FBB-768F-4218-848E-3891A5C624A0}" destId="{7DC02F32-06D6-4A33-8DE5-A139A0086DB5}" srcOrd="3" destOrd="0" parTransId="{843000B9-5DE9-448D-B20B-EB7E0633CF9A}" sibTransId="{8DA0A616-E003-4A55-AC97-2B6B0E4347C4}"/>
    <dgm:cxn modelId="{21F3AAB0-CC8F-446A-91D3-179F90AC25BD}" type="presOf" srcId="{F4A3D26D-FD7C-47CB-BC39-B31F68685294}" destId="{5E2E80D3-C55F-4310-AB91-62E513E2627E}" srcOrd="0" destOrd="0" presId="urn:microsoft.com/office/officeart/2005/8/layout/vList3"/>
    <dgm:cxn modelId="{E5CFC52E-A9B2-4B91-BFD7-36DE7C485EF5}" srcId="{79226FBB-768F-4218-848E-3891A5C624A0}" destId="{62D353DB-4805-486F-BBE6-8CFBE086D32B}" srcOrd="2" destOrd="0" parTransId="{DF511B89-F474-4F98-958A-71E6A29EA7EF}" sibTransId="{ABB031AC-59AC-454B-8888-0FCD89BB16C4}"/>
    <dgm:cxn modelId="{F73F1CCB-B383-42C1-859A-33495F2DEEC9}" srcId="{79226FBB-768F-4218-848E-3891A5C624A0}" destId="{F4A3D26D-FD7C-47CB-BC39-B31F68685294}" srcOrd="0" destOrd="0" parTransId="{D8F83B57-22A8-42B5-9E39-927656A9D1D5}" sibTransId="{3A1D0537-8589-412B-BA5D-349094916EBC}"/>
    <dgm:cxn modelId="{E05B7B0B-DB53-43C6-B774-A3E7ECC772DC}" type="presParOf" srcId="{A85ABFDA-2EA7-452A-B9C7-814CCE0AF3F1}" destId="{AF9AD022-9679-403E-A6E2-B60FE8E831B0}" srcOrd="0" destOrd="0" presId="urn:microsoft.com/office/officeart/2005/8/layout/vList3"/>
    <dgm:cxn modelId="{49D2B058-C7B7-40E7-B2BF-D4F208886B1E}" type="presParOf" srcId="{AF9AD022-9679-403E-A6E2-B60FE8E831B0}" destId="{A9B73808-7890-471B-BE5B-E00E6AEC0021}" srcOrd="0" destOrd="0" presId="urn:microsoft.com/office/officeart/2005/8/layout/vList3"/>
    <dgm:cxn modelId="{B3D3951E-76FC-4123-834C-7E6A37D96AEA}" type="presParOf" srcId="{AF9AD022-9679-403E-A6E2-B60FE8E831B0}" destId="{5E2E80D3-C55F-4310-AB91-62E513E2627E}" srcOrd="1" destOrd="0" presId="urn:microsoft.com/office/officeart/2005/8/layout/vList3"/>
    <dgm:cxn modelId="{4433BEE7-03C9-496A-98A8-4378DBB78D4A}" type="presParOf" srcId="{A85ABFDA-2EA7-452A-B9C7-814CCE0AF3F1}" destId="{046AAEA1-F953-47AA-9E9E-F81F60816366}" srcOrd="1" destOrd="0" presId="urn:microsoft.com/office/officeart/2005/8/layout/vList3"/>
    <dgm:cxn modelId="{2C53BD32-AFE9-4697-80AF-A9BDD4FC104F}" type="presParOf" srcId="{A85ABFDA-2EA7-452A-B9C7-814CCE0AF3F1}" destId="{1079206E-4B1F-4FA0-BCDC-38CD79A7DFAF}" srcOrd="2" destOrd="0" presId="urn:microsoft.com/office/officeart/2005/8/layout/vList3"/>
    <dgm:cxn modelId="{A7373D73-92D3-4744-B274-4582BC4DC64E}" type="presParOf" srcId="{1079206E-4B1F-4FA0-BCDC-38CD79A7DFAF}" destId="{F0286309-AE06-47C8-A0D4-8B563E981EB6}" srcOrd="0" destOrd="0" presId="urn:microsoft.com/office/officeart/2005/8/layout/vList3"/>
    <dgm:cxn modelId="{8143E879-F36B-4B30-BD4B-878091812919}" type="presParOf" srcId="{1079206E-4B1F-4FA0-BCDC-38CD79A7DFAF}" destId="{CE6733E7-CAEF-40A6-8140-C5ED98E4C636}" srcOrd="1" destOrd="0" presId="urn:microsoft.com/office/officeart/2005/8/layout/vList3"/>
    <dgm:cxn modelId="{BD93F61A-0951-4116-AD53-2FF0D0E6FA36}" type="presParOf" srcId="{A85ABFDA-2EA7-452A-B9C7-814CCE0AF3F1}" destId="{30C0BA80-4F11-4C28-ABA3-6A9BF4CFBB20}" srcOrd="3" destOrd="0" presId="urn:microsoft.com/office/officeart/2005/8/layout/vList3"/>
    <dgm:cxn modelId="{B0DAFB44-F34E-42E8-BCA6-C0533C8EB1A2}" type="presParOf" srcId="{A85ABFDA-2EA7-452A-B9C7-814CCE0AF3F1}" destId="{991B2AFC-103A-43F0-9640-F1125A967173}" srcOrd="4" destOrd="0" presId="urn:microsoft.com/office/officeart/2005/8/layout/vList3"/>
    <dgm:cxn modelId="{8530345A-20FD-4544-AA8E-71ACA731608B}" type="presParOf" srcId="{991B2AFC-103A-43F0-9640-F1125A967173}" destId="{3E689BE7-68DF-4268-A83A-4A6817D539E6}" srcOrd="0" destOrd="0" presId="urn:microsoft.com/office/officeart/2005/8/layout/vList3"/>
    <dgm:cxn modelId="{C7F67472-E164-49F9-9795-E51124E2B5F0}" type="presParOf" srcId="{991B2AFC-103A-43F0-9640-F1125A967173}" destId="{9CAD5FB5-CCA2-4A11-A40A-E5E426995ACA}" srcOrd="1" destOrd="0" presId="urn:microsoft.com/office/officeart/2005/8/layout/vList3"/>
    <dgm:cxn modelId="{1947B3E9-CC46-436D-90C8-83F4A163FF18}" type="presParOf" srcId="{A85ABFDA-2EA7-452A-B9C7-814CCE0AF3F1}" destId="{EA94DD05-83DC-4315-9815-21D659C7B85A}" srcOrd="5" destOrd="0" presId="urn:microsoft.com/office/officeart/2005/8/layout/vList3"/>
    <dgm:cxn modelId="{4A393221-9671-43A6-82D6-99A483A98976}" type="presParOf" srcId="{A85ABFDA-2EA7-452A-B9C7-814CCE0AF3F1}" destId="{86526F79-7568-47B5-8486-51802F9CEC82}" srcOrd="6" destOrd="0" presId="urn:microsoft.com/office/officeart/2005/8/layout/vList3"/>
    <dgm:cxn modelId="{12A3E550-A9FC-46FB-8F1B-ACBDAC2E4E92}" type="presParOf" srcId="{86526F79-7568-47B5-8486-51802F9CEC82}" destId="{47E1B389-EC4F-4CD2-A579-415DF8589CA7}" srcOrd="0" destOrd="0" presId="urn:microsoft.com/office/officeart/2005/8/layout/vList3"/>
    <dgm:cxn modelId="{1792CE45-EDC7-4C6B-8830-6A5C9105D3C4}" type="presParOf" srcId="{86526F79-7568-47B5-8486-51802F9CEC82}" destId="{D02D6E23-D39C-40E3-A69E-75BE8ADFD9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84576B-3A11-481C-947F-6617CCFAC48F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</dgm:pt>
    <dgm:pt modelId="{6A406F76-2B14-4E02-A046-3EC5BE35B59C}">
      <dgm:prSet custT="1"/>
      <dgm:spPr/>
      <dgm:t>
        <a:bodyPr/>
        <a:lstStyle/>
        <a:p>
          <a:r>
            <a:rPr lang="ru-RU" sz="1600" b="0" i="0" dirty="0"/>
            <a:t>резкое увеличение глубины коммуникаций</a:t>
          </a:r>
          <a:r>
            <a:rPr lang="en-US" sz="1600" b="0" i="0" dirty="0"/>
            <a:t/>
          </a:r>
          <a:br>
            <a:rPr lang="en-US" sz="1600" b="0" i="0" dirty="0"/>
          </a:br>
          <a:r>
            <a:rPr lang="ru-RU" sz="1600" b="0" i="0" dirty="0"/>
            <a:t> и взаимодействия за счет </a:t>
          </a:r>
          <a:r>
            <a:rPr lang="ru-RU" sz="1600" b="0" i="0" dirty="0" err="1"/>
            <a:t>нейротехнологий</a:t>
          </a:r>
          <a:endParaRPr lang="ru-RU" sz="1600" dirty="0"/>
        </a:p>
      </dgm:t>
    </dgm:pt>
    <dgm:pt modelId="{366B4314-906E-41DA-9E74-D2465910FCA5}" type="parTrans" cxnId="{14461429-059F-426A-B5B7-BAB1A481B012}">
      <dgm:prSet/>
      <dgm:spPr/>
      <dgm:t>
        <a:bodyPr/>
        <a:lstStyle/>
        <a:p>
          <a:endParaRPr lang="ru-RU" sz="2400"/>
        </a:p>
      </dgm:t>
    </dgm:pt>
    <dgm:pt modelId="{5FDB0FAF-2F1D-47B6-AB94-473E1038C2F1}" type="sibTrans" cxnId="{14461429-059F-426A-B5B7-BAB1A481B012}">
      <dgm:prSet/>
      <dgm:spPr/>
      <dgm:t>
        <a:bodyPr/>
        <a:lstStyle/>
        <a:p>
          <a:endParaRPr lang="ru-RU" sz="2400"/>
        </a:p>
      </dgm:t>
    </dgm:pt>
    <dgm:pt modelId="{450336FD-23DD-450C-BE3D-33B481C2B68F}">
      <dgm:prSet custT="1"/>
      <dgm:spPr/>
      <dgm:t>
        <a:bodyPr/>
        <a:lstStyle/>
        <a:p>
          <a:r>
            <a:rPr lang="ru-RU" sz="1600" b="0" i="0"/>
            <a:t>стирание языковых и культурных барьеров</a:t>
          </a:r>
          <a:endParaRPr lang="ru-RU" sz="1600"/>
        </a:p>
      </dgm:t>
    </dgm:pt>
    <dgm:pt modelId="{3B5D624A-0E3C-4560-80B0-03F332F65E70}" type="parTrans" cxnId="{7B782686-6632-4DF3-BA64-CB039FC97CAE}">
      <dgm:prSet/>
      <dgm:spPr/>
      <dgm:t>
        <a:bodyPr/>
        <a:lstStyle/>
        <a:p>
          <a:endParaRPr lang="ru-RU" sz="2400"/>
        </a:p>
      </dgm:t>
    </dgm:pt>
    <dgm:pt modelId="{3FE3ED44-5CC5-4D13-9FCB-252F83AF6020}" type="sibTrans" cxnId="{7B782686-6632-4DF3-BA64-CB039FC97CAE}">
      <dgm:prSet/>
      <dgm:spPr/>
      <dgm:t>
        <a:bodyPr/>
        <a:lstStyle/>
        <a:p>
          <a:endParaRPr lang="ru-RU" sz="2400"/>
        </a:p>
      </dgm:t>
    </dgm:pt>
    <dgm:pt modelId="{0DEB4C46-1668-4001-8200-B6B761303B96}">
      <dgm:prSet custT="1"/>
      <dgm:spPr/>
      <dgm:t>
        <a:bodyPr/>
        <a:lstStyle/>
        <a:p>
          <a:r>
            <a:rPr lang="ru-RU" sz="1600" b="0" i="0" dirty="0"/>
            <a:t>от товаров и вещей к впечатлениям и переживаниям, стирание грани между обладанием и переживанием обладания</a:t>
          </a:r>
          <a:endParaRPr lang="ru-RU" sz="1600" dirty="0"/>
        </a:p>
      </dgm:t>
    </dgm:pt>
    <dgm:pt modelId="{757866A2-0ED5-4997-B20F-BDEE3F4DA6BC}" type="parTrans" cxnId="{489A404C-ED85-411E-A17C-F6209B709DCD}">
      <dgm:prSet/>
      <dgm:spPr/>
      <dgm:t>
        <a:bodyPr/>
        <a:lstStyle/>
        <a:p>
          <a:endParaRPr lang="ru-RU" sz="2400"/>
        </a:p>
      </dgm:t>
    </dgm:pt>
    <dgm:pt modelId="{9219D04B-1BBA-475B-8587-525F975B98B9}" type="sibTrans" cxnId="{489A404C-ED85-411E-A17C-F6209B709DCD}">
      <dgm:prSet/>
      <dgm:spPr/>
      <dgm:t>
        <a:bodyPr/>
        <a:lstStyle/>
        <a:p>
          <a:endParaRPr lang="ru-RU" sz="2400"/>
        </a:p>
      </dgm:t>
    </dgm:pt>
    <dgm:pt modelId="{D4F5C0CD-DE96-4B6C-A00B-3B6D47F1D5F5}">
      <dgm:prSet custT="1"/>
      <dgm:spPr/>
      <dgm:t>
        <a:bodyPr/>
        <a:lstStyle/>
        <a:p>
          <a:r>
            <a:rPr lang="ru-RU" sz="1600" b="0" i="0" dirty="0"/>
            <a:t>резкое изменение структуры потребляемых ресурсов в промышленности и энергетике</a:t>
          </a:r>
          <a:r>
            <a:rPr lang="en-US" sz="1600" b="0" i="0" dirty="0"/>
            <a:t> </a:t>
          </a:r>
          <a:r>
            <a:rPr lang="ru-RU" sz="1600" b="0" i="0" dirty="0"/>
            <a:t>в пользу возобновляемых</a:t>
          </a:r>
          <a:endParaRPr lang="ru-RU" sz="1600" dirty="0"/>
        </a:p>
      </dgm:t>
    </dgm:pt>
    <dgm:pt modelId="{D6B36900-AD33-446A-A2BB-F49B3B466AEA}" type="parTrans" cxnId="{94AD1AD5-2477-474A-A726-2A4AF9CC99B2}">
      <dgm:prSet/>
      <dgm:spPr/>
      <dgm:t>
        <a:bodyPr/>
        <a:lstStyle/>
        <a:p>
          <a:endParaRPr lang="ru-RU" sz="2400"/>
        </a:p>
      </dgm:t>
    </dgm:pt>
    <dgm:pt modelId="{56781320-D8FF-4124-9791-4B8A533B8EBB}" type="sibTrans" cxnId="{94AD1AD5-2477-474A-A726-2A4AF9CC99B2}">
      <dgm:prSet/>
      <dgm:spPr/>
      <dgm:t>
        <a:bodyPr/>
        <a:lstStyle/>
        <a:p>
          <a:endParaRPr lang="ru-RU" sz="2400"/>
        </a:p>
      </dgm:t>
    </dgm:pt>
    <dgm:pt modelId="{55177A02-E115-429E-806D-0B3399D5D9BD}" type="pres">
      <dgm:prSet presAssocID="{0D84576B-3A11-481C-947F-6617CCFAC48F}" presName="linearFlow" presStyleCnt="0">
        <dgm:presLayoutVars>
          <dgm:dir/>
          <dgm:resizeHandles val="exact"/>
        </dgm:presLayoutVars>
      </dgm:prSet>
      <dgm:spPr/>
    </dgm:pt>
    <dgm:pt modelId="{3B46E55D-E35C-4582-A27D-69264DB96348}" type="pres">
      <dgm:prSet presAssocID="{6A406F76-2B14-4E02-A046-3EC5BE35B59C}" presName="composite" presStyleCnt="0"/>
      <dgm:spPr/>
    </dgm:pt>
    <dgm:pt modelId="{658BF5FC-7AEF-4F21-877B-760CF288316C}" type="pres">
      <dgm:prSet presAssocID="{6A406F76-2B14-4E02-A046-3EC5BE35B59C}" presName="imgShp" presStyleLbl="fgImgPlace1" presStyleIdx="0" presStyleCnt="4" custLinFactNeighborX="-47710" custLinFactNeighborY="-1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FC815D-0D02-4154-B00A-307B486876CD}" type="pres">
      <dgm:prSet presAssocID="{6A406F76-2B14-4E02-A046-3EC5BE35B59C}" presName="txShp" presStyleLbl="node1" presStyleIdx="0" presStyleCnt="4" custScaleX="13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7D2FF-B635-46FC-A8D4-789335420E0B}" type="pres">
      <dgm:prSet presAssocID="{5FDB0FAF-2F1D-47B6-AB94-473E1038C2F1}" presName="spacing" presStyleCnt="0"/>
      <dgm:spPr/>
    </dgm:pt>
    <dgm:pt modelId="{EB65EA52-5966-405A-BBF6-A4BA6B23CB6B}" type="pres">
      <dgm:prSet presAssocID="{450336FD-23DD-450C-BE3D-33B481C2B68F}" presName="composite" presStyleCnt="0"/>
      <dgm:spPr/>
    </dgm:pt>
    <dgm:pt modelId="{1D555D49-5E25-4421-A945-9F2B01DA8646}" type="pres">
      <dgm:prSet presAssocID="{450336FD-23DD-450C-BE3D-33B481C2B68F}" presName="imgShp" presStyleLbl="fgImgPlace1" presStyleIdx="1" presStyleCnt="4" custLinFactNeighborX="-47710" custLinFactNeighborY="12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81FB6CE-1336-4A04-9F83-84D8744F344F}" type="pres">
      <dgm:prSet presAssocID="{450336FD-23DD-450C-BE3D-33B481C2B68F}" presName="txShp" presStyleLbl="node1" presStyleIdx="1" presStyleCnt="4" custScaleX="137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78B9D-864C-42DF-9BF4-89F021538976}" type="pres">
      <dgm:prSet presAssocID="{3FE3ED44-5CC5-4D13-9FCB-252F83AF6020}" presName="spacing" presStyleCnt="0"/>
      <dgm:spPr/>
    </dgm:pt>
    <dgm:pt modelId="{DAC77B5E-5C1B-4644-93CB-31ECB7C5C374}" type="pres">
      <dgm:prSet presAssocID="{0DEB4C46-1668-4001-8200-B6B761303B96}" presName="composite" presStyleCnt="0"/>
      <dgm:spPr/>
    </dgm:pt>
    <dgm:pt modelId="{7F21BA87-4426-423B-9543-060CB93763F4}" type="pres">
      <dgm:prSet presAssocID="{0DEB4C46-1668-4001-8200-B6B761303B96}" presName="imgShp" presStyleLbl="fgImgPlace1" presStyleIdx="2" presStyleCnt="4" custLinFactNeighborX="-47710" custLinFactNeighborY="-245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D8A8879-3CC4-46E5-A6C5-8580D2AE0680}" type="pres">
      <dgm:prSet presAssocID="{0DEB4C46-1668-4001-8200-B6B761303B96}" presName="txShp" presStyleLbl="node1" presStyleIdx="2" presStyleCnt="4" custScaleX="136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E65C2-47A6-41F3-97A2-B1881B69DC75}" type="pres">
      <dgm:prSet presAssocID="{9219D04B-1BBA-475B-8587-525F975B98B9}" presName="spacing" presStyleCnt="0"/>
      <dgm:spPr/>
    </dgm:pt>
    <dgm:pt modelId="{654B22FA-AF58-4636-9FEE-B67D0F25DDB0}" type="pres">
      <dgm:prSet presAssocID="{D4F5C0CD-DE96-4B6C-A00B-3B6D47F1D5F5}" presName="composite" presStyleCnt="0"/>
      <dgm:spPr/>
    </dgm:pt>
    <dgm:pt modelId="{C1F4B13E-2374-4FEF-B7E8-E836AB791827}" type="pres">
      <dgm:prSet presAssocID="{D4F5C0CD-DE96-4B6C-A00B-3B6D47F1D5F5}" presName="imgShp" presStyleLbl="fgImgPlace1" presStyleIdx="3" presStyleCnt="4" custLinFactNeighborX="-47710" custLinFactNeighborY="16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501B053-C44F-4682-AF79-8AFF18B09C8F}" type="pres">
      <dgm:prSet presAssocID="{D4F5C0CD-DE96-4B6C-A00B-3B6D47F1D5F5}" presName="txShp" presStyleLbl="node1" presStyleIdx="3" presStyleCnt="4" custScaleX="13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F0E88-7814-4F1B-9A78-8A66150DBF27}" type="presOf" srcId="{0D84576B-3A11-481C-947F-6617CCFAC48F}" destId="{55177A02-E115-429E-806D-0B3399D5D9BD}" srcOrd="0" destOrd="0" presId="urn:microsoft.com/office/officeart/2005/8/layout/vList3"/>
    <dgm:cxn modelId="{94AD1AD5-2477-474A-A726-2A4AF9CC99B2}" srcId="{0D84576B-3A11-481C-947F-6617CCFAC48F}" destId="{D4F5C0CD-DE96-4B6C-A00B-3B6D47F1D5F5}" srcOrd="3" destOrd="0" parTransId="{D6B36900-AD33-446A-A2BB-F49B3B466AEA}" sibTransId="{56781320-D8FF-4124-9791-4B8A533B8EBB}"/>
    <dgm:cxn modelId="{25B765D5-1D96-4B30-9992-5811B5894B16}" type="presOf" srcId="{450336FD-23DD-450C-BE3D-33B481C2B68F}" destId="{481FB6CE-1336-4A04-9F83-84D8744F344F}" srcOrd="0" destOrd="0" presId="urn:microsoft.com/office/officeart/2005/8/layout/vList3"/>
    <dgm:cxn modelId="{332ABD7A-D4D2-4A8D-8B10-B9E89F886989}" type="presOf" srcId="{D4F5C0CD-DE96-4B6C-A00B-3B6D47F1D5F5}" destId="{A501B053-C44F-4682-AF79-8AFF18B09C8F}" srcOrd="0" destOrd="0" presId="urn:microsoft.com/office/officeart/2005/8/layout/vList3"/>
    <dgm:cxn modelId="{7B782686-6632-4DF3-BA64-CB039FC97CAE}" srcId="{0D84576B-3A11-481C-947F-6617CCFAC48F}" destId="{450336FD-23DD-450C-BE3D-33B481C2B68F}" srcOrd="1" destOrd="0" parTransId="{3B5D624A-0E3C-4560-80B0-03F332F65E70}" sibTransId="{3FE3ED44-5CC5-4D13-9FCB-252F83AF6020}"/>
    <dgm:cxn modelId="{489A404C-ED85-411E-A17C-F6209B709DCD}" srcId="{0D84576B-3A11-481C-947F-6617CCFAC48F}" destId="{0DEB4C46-1668-4001-8200-B6B761303B96}" srcOrd="2" destOrd="0" parTransId="{757866A2-0ED5-4997-B20F-BDEE3F4DA6BC}" sibTransId="{9219D04B-1BBA-475B-8587-525F975B98B9}"/>
    <dgm:cxn modelId="{A60AEDCC-384E-4A59-8285-E3E8A4077E47}" type="presOf" srcId="{6A406F76-2B14-4E02-A046-3EC5BE35B59C}" destId="{3DFC815D-0D02-4154-B00A-307B486876CD}" srcOrd="0" destOrd="0" presId="urn:microsoft.com/office/officeart/2005/8/layout/vList3"/>
    <dgm:cxn modelId="{0690D76C-85FF-41B1-945A-48839C3F2F7C}" type="presOf" srcId="{0DEB4C46-1668-4001-8200-B6B761303B96}" destId="{BD8A8879-3CC4-46E5-A6C5-8580D2AE0680}" srcOrd="0" destOrd="0" presId="urn:microsoft.com/office/officeart/2005/8/layout/vList3"/>
    <dgm:cxn modelId="{14461429-059F-426A-B5B7-BAB1A481B012}" srcId="{0D84576B-3A11-481C-947F-6617CCFAC48F}" destId="{6A406F76-2B14-4E02-A046-3EC5BE35B59C}" srcOrd="0" destOrd="0" parTransId="{366B4314-906E-41DA-9E74-D2465910FCA5}" sibTransId="{5FDB0FAF-2F1D-47B6-AB94-473E1038C2F1}"/>
    <dgm:cxn modelId="{5ED594D8-9F6A-4214-86B1-B837C56BE903}" type="presParOf" srcId="{55177A02-E115-429E-806D-0B3399D5D9BD}" destId="{3B46E55D-E35C-4582-A27D-69264DB96348}" srcOrd="0" destOrd="0" presId="urn:microsoft.com/office/officeart/2005/8/layout/vList3"/>
    <dgm:cxn modelId="{38122C4A-2C7A-4471-BEAD-1499B9FC88B9}" type="presParOf" srcId="{3B46E55D-E35C-4582-A27D-69264DB96348}" destId="{658BF5FC-7AEF-4F21-877B-760CF288316C}" srcOrd="0" destOrd="0" presId="urn:microsoft.com/office/officeart/2005/8/layout/vList3"/>
    <dgm:cxn modelId="{6AB15C03-411F-4FFF-9D06-7E3CD5D71FC5}" type="presParOf" srcId="{3B46E55D-E35C-4582-A27D-69264DB96348}" destId="{3DFC815D-0D02-4154-B00A-307B486876CD}" srcOrd="1" destOrd="0" presId="urn:microsoft.com/office/officeart/2005/8/layout/vList3"/>
    <dgm:cxn modelId="{C598B789-04AC-4B12-8798-6F4A0C6AF188}" type="presParOf" srcId="{55177A02-E115-429E-806D-0B3399D5D9BD}" destId="{62F7D2FF-B635-46FC-A8D4-789335420E0B}" srcOrd="1" destOrd="0" presId="urn:microsoft.com/office/officeart/2005/8/layout/vList3"/>
    <dgm:cxn modelId="{C733CD25-364D-4233-B511-C479516F6941}" type="presParOf" srcId="{55177A02-E115-429E-806D-0B3399D5D9BD}" destId="{EB65EA52-5966-405A-BBF6-A4BA6B23CB6B}" srcOrd="2" destOrd="0" presId="urn:microsoft.com/office/officeart/2005/8/layout/vList3"/>
    <dgm:cxn modelId="{582E00EB-6975-40E7-AAB3-2C8D85168FBA}" type="presParOf" srcId="{EB65EA52-5966-405A-BBF6-A4BA6B23CB6B}" destId="{1D555D49-5E25-4421-A945-9F2B01DA8646}" srcOrd="0" destOrd="0" presId="urn:microsoft.com/office/officeart/2005/8/layout/vList3"/>
    <dgm:cxn modelId="{4DCB4664-1C03-4131-94C8-93A338B6C163}" type="presParOf" srcId="{EB65EA52-5966-405A-BBF6-A4BA6B23CB6B}" destId="{481FB6CE-1336-4A04-9F83-84D8744F344F}" srcOrd="1" destOrd="0" presId="urn:microsoft.com/office/officeart/2005/8/layout/vList3"/>
    <dgm:cxn modelId="{117F7EEB-1448-4FB9-B571-B393D20FFD7B}" type="presParOf" srcId="{55177A02-E115-429E-806D-0B3399D5D9BD}" destId="{4B278B9D-864C-42DF-9BF4-89F021538976}" srcOrd="3" destOrd="0" presId="urn:microsoft.com/office/officeart/2005/8/layout/vList3"/>
    <dgm:cxn modelId="{77665A28-222A-4255-9E93-D578F9DBED49}" type="presParOf" srcId="{55177A02-E115-429E-806D-0B3399D5D9BD}" destId="{DAC77B5E-5C1B-4644-93CB-31ECB7C5C374}" srcOrd="4" destOrd="0" presId="urn:microsoft.com/office/officeart/2005/8/layout/vList3"/>
    <dgm:cxn modelId="{F3196902-D444-46D8-A91D-6A6DA133BE07}" type="presParOf" srcId="{DAC77B5E-5C1B-4644-93CB-31ECB7C5C374}" destId="{7F21BA87-4426-423B-9543-060CB93763F4}" srcOrd="0" destOrd="0" presId="urn:microsoft.com/office/officeart/2005/8/layout/vList3"/>
    <dgm:cxn modelId="{B43FFB82-B45C-46B4-9EC0-55D207131A17}" type="presParOf" srcId="{DAC77B5E-5C1B-4644-93CB-31ECB7C5C374}" destId="{BD8A8879-3CC4-46E5-A6C5-8580D2AE0680}" srcOrd="1" destOrd="0" presId="urn:microsoft.com/office/officeart/2005/8/layout/vList3"/>
    <dgm:cxn modelId="{0C0FA71F-1D79-4376-9009-2D629ADFF56A}" type="presParOf" srcId="{55177A02-E115-429E-806D-0B3399D5D9BD}" destId="{78BE65C2-47A6-41F3-97A2-B1881B69DC75}" srcOrd="5" destOrd="0" presId="urn:microsoft.com/office/officeart/2005/8/layout/vList3"/>
    <dgm:cxn modelId="{31BCDAA6-14E7-4CEF-A567-5E1C0005552E}" type="presParOf" srcId="{55177A02-E115-429E-806D-0B3399D5D9BD}" destId="{654B22FA-AF58-4636-9FEE-B67D0F25DDB0}" srcOrd="6" destOrd="0" presId="urn:microsoft.com/office/officeart/2005/8/layout/vList3"/>
    <dgm:cxn modelId="{4BB82DFF-F8D2-4341-842A-A441DB8BCA55}" type="presParOf" srcId="{654B22FA-AF58-4636-9FEE-B67D0F25DDB0}" destId="{C1F4B13E-2374-4FEF-B7E8-E836AB791827}" srcOrd="0" destOrd="0" presId="urn:microsoft.com/office/officeart/2005/8/layout/vList3"/>
    <dgm:cxn modelId="{E3536B71-BDCA-4FA5-81A0-6D0411FAFEE5}" type="presParOf" srcId="{654B22FA-AF58-4636-9FEE-B67D0F25DDB0}" destId="{A501B053-C44F-4682-AF79-8AFF18B09C8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80D3-C55F-4310-AB91-62E513E2627E}">
      <dsp:nvSpPr>
        <dsp:cNvPr id="0" name=""/>
        <dsp:cNvSpPr/>
      </dsp:nvSpPr>
      <dsp:spPr>
        <a:xfrm rot="10800000">
          <a:off x="222061" y="1421"/>
          <a:ext cx="4737477" cy="8882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6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индивидуализированное распределенное роботизированное производство, </a:t>
          </a:r>
          <a:r>
            <a:rPr lang="en-US" sz="1600" b="0" i="0" kern="1200" dirty="0"/>
            <a:t/>
          </a:r>
          <a:br>
            <a:rPr lang="en-US" sz="1600" b="0" i="0" kern="1200" dirty="0"/>
          </a:br>
          <a:r>
            <a:rPr lang="ru-RU" sz="1600" b="0" i="0" kern="1200" dirty="0"/>
            <a:t>формирующее рынки труда, а не зависящее от них</a:t>
          </a:r>
          <a:endParaRPr lang="ru-RU" sz="1600" kern="1200" dirty="0"/>
        </a:p>
      </dsp:txBody>
      <dsp:txXfrm rot="10800000">
        <a:off x="444126" y="1421"/>
        <a:ext cx="4515412" cy="888259"/>
      </dsp:txXfrm>
    </dsp:sp>
    <dsp:sp modelId="{A9B73808-7890-471B-BE5B-E00E6AEC0021}">
      <dsp:nvSpPr>
        <dsp:cNvPr id="0" name=""/>
        <dsp:cNvSpPr/>
      </dsp:nvSpPr>
      <dsp:spPr>
        <a:xfrm>
          <a:off x="0" y="0"/>
          <a:ext cx="888259" cy="8882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733E7-CAEF-40A6-8140-C5ED98E4C636}">
      <dsp:nvSpPr>
        <dsp:cNvPr id="0" name=""/>
        <dsp:cNvSpPr/>
      </dsp:nvSpPr>
      <dsp:spPr>
        <a:xfrm rot="10800000">
          <a:off x="222061" y="1154833"/>
          <a:ext cx="4737477" cy="8882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6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уход от иерархических к распределено-сетевым принципам в коммуникациях, политике, торговле, управлении, логистике, финансах</a:t>
          </a:r>
          <a:endParaRPr lang="ru-RU" sz="1600" kern="1200" dirty="0"/>
        </a:p>
      </dsp:txBody>
      <dsp:txXfrm rot="10800000">
        <a:off x="444126" y="1154833"/>
        <a:ext cx="4515412" cy="888259"/>
      </dsp:txXfrm>
    </dsp:sp>
    <dsp:sp modelId="{F0286309-AE06-47C8-A0D4-8B563E981EB6}">
      <dsp:nvSpPr>
        <dsp:cNvPr id="0" name=""/>
        <dsp:cNvSpPr/>
      </dsp:nvSpPr>
      <dsp:spPr>
        <a:xfrm>
          <a:off x="0" y="1154833"/>
          <a:ext cx="888259" cy="88825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D5FB5-CCA2-4A11-A40A-E5E426995ACA}">
      <dsp:nvSpPr>
        <dsp:cNvPr id="0" name=""/>
        <dsp:cNvSpPr/>
      </dsp:nvSpPr>
      <dsp:spPr>
        <a:xfrm rot="10800000">
          <a:off x="145858" y="2308245"/>
          <a:ext cx="4889883" cy="8882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6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экономика аренды, а не владения (</a:t>
          </a:r>
          <a:r>
            <a:rPr lang="en-US" sz="1600" b="0" i="0" kern="1200" dirty="0"/>
            <a:t>sharing economy</a:t>
          </a:r>
          <a:r>
            <a:rPr lang="ru-RU" sz="1600" b="0" i="0" kern="1200" dirty="0"/>
            <a:t>), в транспорте, жилье, дорогом имуществе</a:t>
          </a:r>
          <a:endParaRPr lang="ru-RU" sz="1600" kern="1200" dirty="0"/>
        </a:p>
      </dsp:txBody>
      <dsp:txXfrm rot="10800000">
        <a:off x="367923" y="2308245"/>
        <a:ext cx="4667818" cy="888259"/>
      </dsp:txXfrm>
    </dsp:sp>
    <dsp:sp modelId="{3E689BE7-68DF-4268-A83A-4A6817D539E6}">
      <dsp:nvSpPr>
        <dsp:cNvPr id="0" name=""/>
        <dsp:cNvSpPr/>
      </dsp:nvSpPr>
      <dsp:spPr>
        <a:xfrm>
          <a:off x="0" y="2308253"/>
          <a:ext cx="888259" cy="88825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D6E23-D39C-40E3-A69E-75BE8ADFD929}">
      <dsp:nvSpPr>
        <dsp:cNvPr id="0" name=""/>
        <dsp:cNvSpPr/>
      </dsp:nvSpPr>
      <dsp:spPr>
        <a:xfrm rot="10800000">
          <a:off x="222061" y="3461657"/>
          <a:ext cx="4737477" cy="8882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6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резкое увеличение продолжительности и качества жизни в развитых странах</a:t>
          </a:r>
          <a:endParaRPr lang="ru-RU" sz="1600" kern="1200" dirty="0"/>
        </a:p>
      </dsp:txBody>
      <dsp:txXfrm rot="10800000">
        <a:off x="444126" y="3461657"/>
        <a:ext cx="4515412" cy="888259"/>
      </dsp:txXfrm>
    </dsp:sp>
    <dsp:sp modelId="{47E1B389-EC4F-4CD2-A579-415DF8589CA7}">
      <dsp:nvSpPr>
        <dsp:cNvPr id="0" name=""/>
        <dsp:cNvSpPr/>
      </dsp:nvSpPr>
      <dsp:spPr>
        <a:xfrm>
          <a:off x="0" y="3463078"/>
          <a:ext cx="888259" cy="88825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C815D-0D02-4154-B00A-307B486876CD}">
      <dsp:nvSpPr>
        <dsp:cNvPr id="0" name=""/>
        <dsp:cNvSpPr/>
      </dsp:nvSpPr>
      <dsp:spPr>
        <a:xfrm rot="10800000">
          <a:off x="222061" y="1421"/>
          <a:ext cx="4737477" cy="8882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6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резкое увеличение глубины коммуникаций</a:t>
          </a:r>
          <a:r>
            <a:rPr lang="en-US" sz="1600" b="0" i="0" kern="1200" dirty="0"/>
            <a:t/>
          </a:r>
          <a:br>
            <a:rPr lang="en-US" sz="1600" b="0" i="0" kern="1200" dirty="0"/>
          </a:br>
          <a:r>
            <a:rPr lang="ru-RU" sz="1600" b="0" i="0" kern="1200" dirty="0"/>
            <a:t> и взаимодействия за счет </a:t>
          </a:r>
          <a:r>
            <a:rPr lang="ru-RU" sz="1600" b="0" i="0" kern="1200" dirty="0" err="1"/>
            <a:t>нейротехнологий</a:t>
          </a:r>
          <a:endParaRPr lang="ru-RU" sz="1600" kern="1200" dirty="0"/>
        </a:p>
      </dsp:txBody>
      <dsp:txXfrm rot="10800000">
        <a:off x="444126" y="1421"/>
        <a:ext cx="4515412" cy="888259"/>
      </dsp:txXfrm>
    </dsp:sp>
    <dsp:sp modelId="{658BF5FC-7AEF-4F21-877B-760CF288316C}">
      <dsp:nvSpPr>
        <dsp:cNvPr id="0" name=""/>
        <dsp:cNvSpPr/>
      </dsp:nvSpPr>
      <dsp:spPr>
        <a:xfrm>
          <a:off x="0" y="0"/>
          <a:ext cx="888259" cy="8882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FB6CE-1336-4A04-9F83-84D8744F344F}">
      <dsp:nvSpPr>
        <dsp:cNvPr id="0" name=""/>
        <dsp:cNvSpPr/>
      </dsp:nvSpPr>
      <dsp:spPr>
        <a:xfrm rot="10800000">
          <a:off x="217719" y="1154833"/>
          <a:ext cx="4746160" cy="8882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6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/>
            <a:t>стирание языковых и культурных барьеров</a:t>
          </a:r>
          <a:endParaRPr lang="ru-RU" sz="1600" kern="1200"/>
        </a:p>
      </dsp:txBody>
      <dsp:txXfrm rot="10800000">
        <a:off x="439784" y="1154833"/>
        <a:ext cx="4524095" cy="888259"/>
      </dsp:txXfrm>
    </dsp:sp>
    <dsp:sp modelId="{1D555D49-5E25-4421-A945-9F2B01DA8646}">
      <dsp:nvSpPr>
        <dsp:cNvPr id="0" name=""/>
        <dsp:cNvSpPr/>
      </dsp:nvSpPr>
      <dsp:spPr>
        <a:xfrm>
          <a:off x="0" y="1165723"/>
          <a:ext cx="888259" cy="88825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A8879-3CC4-46E5-A6C5-8580D2AE0680}">
      <dsp:nvSpPr>
        <dsp:cNvPr id="0" name=""/>
        <dsp:cNvSpPr/>
      </dsp:nvSpPr>
      <dsp:spPr>
        <a:xfrm rot="10800000">
          <a:off x="239479" y="2308245"/>
          <a:ext cx="4702640" cy="8882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6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от товаров и вещей к впечатлениям и переживаниям, стирание грани между обладанием и переживанием обладания</a:t>
          </a:r>
          <a:endParaRPr lang="ru-RU" sz="1600" kern="1200" dirty="0"/>
        </a:p>
      </dsp:txBody>
      <dsp:txXfrm rot="10800000">
        <a:off x="461544" y="2308245"/>
        <a:ext cx="4480575" cy="888259"/>
      </dsp:txXfrm>
    </dsp:sp>
    <dsp:sp modelId="{7F21BA87-4426-423B-9543-060CB93763F4}">
      <dsp:nvSpPr>
        <dsp:cNvPr id="0" name=""/>
        <dsp:cNvSpPr/>
      </dsp:nvSpPr>
      <dsp:spPr>
        <a:xfrm>
          <a:off x="0" y="2286473"/>
          <a:ext cx="888259" cy="88825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1B053-C44F-4682-AF79-8AFF18B09C8F}">
      <dsp:nvSpPr>
        <dsp:cNvPr id="0" name=""/>
        <dsp:cNvSpPr/>
      </dsp:nvSpPr>
      <dsp:spPr>
        <a:xfrm rot="10800000">
          <a:off x="247473" y="3461657"/>
          <a:ext cx="4686652" cy="8882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6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резкое изменение структуры потребляемых ресурсов в промышленности и энергетике</a:t>
          </a:r>
          <a:r>
            <a:rPr lang="en-US" sz="1600" b="0" i="0" kern="1200" dirty="0"/>
            <a:t> </a:t>
          </a:r>
          <a:r>
            <a:rPr lang="ru-RU" sz="1600" b="0" i="0" kern="1200" dirty="0"/>
            <a:t>в пользу возобновляемых</a:t>
          </a:r>
          <a:endParaRPr lang="ru-RU" sz="1600" kern="1200" dirty="0"/>
        </a:p>
      </dsp:txBody>
      <dsp:txXfrm rot="10800000">
        <a:off x="469538" y="3461657"/>
        <a:ext cx="4464587" cy="888259"/>
      </dsp:txXfrm>
    </dsp:sp>
    <dsp:sp modelId="{C1F4B13E-2374-4FEF-B7E8-E836AB791827}">
      <dsp:nvSpPr>
        <dsp:cNvPr id="0" name=""/>
        <dsp:cNvSpPr/>
      </dsp:nvSpPr>
      <dsp:spPr>
        <a:xfrm>
          <a:off x="0" y="3463078"/>
          <a:ext cx="888259" cy="88825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2A9C7-7E43-F34B-9B32-DC553F96DE67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966A4-7984-DB43-8B08-FFCBF6F36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BCB12-89C2-254E-AA8E-EED27236A656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DA25C-5FD8-4A4C-8E39-ED813C9F6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3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2216503"/>
            <a:ext cx="967175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6" y="348172"/>
            <a:ext cx="1193862" cy="17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3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27FA-6706-4475-8426-F9BE00DA24EF}" type="datetime1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Segoe UI" charset="0"/>
                <a:ea typeface="Segoe UI" charset="0"/>
                <a:cs typeface="Segoe UI" charset="0"/>
              </a:rPr>
              <a:t>© Центр Стратегических Разработок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2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EB14-6EC3-487E-B087-8BBB4CE615EB}" type="datetime1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Segoe UI" charset="0"/>
                <a:ea typeface="Segoe UI" charset="0"/>
                <a:cs typeface="Segoe UI" charset="0"/>
              </a:rPr>
              <a:t>© Центр Стратегических Разработок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2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882127"/>
            <a:ext cx="2628900" cy="52948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892885"/>
            <a:ext cx="7734300" cy="52840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A18A-5484-4937-B61A-EFD35317B940}" type="datetime1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Segoe UI" charset="0"/>
                <a:ea typeface="Segoe UI" charset="0"/>
                <a:cs typeface="Segoe UI" charset="0"/>
              </a:rPr>
              <a:t>© Центр Стратегических Разработок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6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15" y="1459881"/>
            <a:ext cx="1920894" cy="27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1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054F-9919-4A28-92A0-D9B302D7CE29}" type="datetime1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Segoe UI" charset="0"/>
                <a:ea typeface="Segoe UI" charset="0"/>
                <a:cs typeface="Segoe UI" charset="0"/>
              </a:rPr>
              <a:t>© Центр Стратегических Разработок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2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AB96-5AB2-457C-A9ED-9AB56DDD8D6F}" type="datetime1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Segoe UI" charset="0"/>
                <a:ea typeface="Segoe UI" charset="0"/>
                <a:cs typeface="Segoe UI" charset="0"/>
              </a:rPr>
              <a:t>© Центр Стратегических Разработок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1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E63B-F446-4965-B674-C47819A30F11}" type="datetime1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Segoe UI" charset="0"/>
                <a:ea typeface="Segoe UI" charset="0"/>
                <a:cs typeface="Segoe UI" charset="0"/>
              </a:rPr>
              <a:t>© Центр Стратегических Разработок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0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5B60-7C51-4A7F-862D-886621FB7E71}" type="datetime1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Segoe UI" charset="0"/>
                <a:ea typeface="Segoe UI" charset="0"/>
                <a:cs typeface="Segoe UI" charset="0"/>
              </a:rPr>
              <a:t>© Центр Стратегических Разработок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5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F885-92C7-431F-8631-E49F299269CE}" type="datetime1">
              <a:rPr lang="ru-RU" smtClean="0"/>
              <a:t>01.05.2018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Segoe UI" charset="0"/>
                <a:ea typeface="Segoe UI" charset="0"/>
                <a:cs typeface="Segoe UI" charset="0"/>
              </a:rPr>
              <a:t>© Центр Стратегических Разработок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8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5AC9-FE26-4B0B-91DA-9C08A8BE5A81}" type="datetime1">
              <a:rPr lang="ru-RU" smtClean="0"/>
              <a:t>01.05.2018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Segoe UI" charset="0"/>
                <a:ea typeface="Segoe UI" charset="0"/>
                <a:cs typeface="Segoe UI" charset="0"/>
              </a:rPr>
              <a:t>© Центр Стратегических Разработок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5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F0D9-1CD0-40E6-9D8D-1F9676FDAFD2}" type="datetime1">
              <a:rPr lang="ru-RU" smtClean="0"/>
              <a:t>01.05.2018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Segoe UI" charset="0"/>
                <a:ea typeface="Segoe UI" charset="0"/>
                <a:cs typeface="Segoe UI" charset="0"/>
              </a:rPr>
              <a:t>© Центр Стратегических Разработок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5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8462-BADA-4404-9044-85C8F9428083}" type="datetime1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latin typeface="Segoe UI" charset="0"/>
                <a:ea typeface="Segoe UI" charset="0"/>
                <a:cs typeface="Segoe UI" charset="0"/>
              </a:rPr>
              <a:t>© Центр Стратегических Разработок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6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69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65ABF0D-D577-4725-98FB-76AA9EF1F594}" type="datetime1">
              <a:rPr lang="ru-RU" smtClean="0"/>
              <a:t>01.05.2018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4828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>
                <a:latin typeface="Segoe UI" charset="0"/>
                <a:ea typeface="Segoe UI" charset="0"/>
                <a:cs typeface="Segoe UI" charset="0"/>
              </a:rPr>
              <a:t>© Центр Стратегических Разработок</a:t>
            </a:r>
            <a:endParaRPr lang="ru-RU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DBCE1C18-1AC8-474B-8DD2-3DEFA1EC31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3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ts val="0"/>
        </a:spcBef>
        <a:buNone/>
        <a:defRPr lang="ru-RU" sz="3200" kern="1200" dirty="0" smtClean="0">
          <a:solidFill>
            <a:srgbClr val="0070C0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Segoe UI" charset="0"/>
          <a:ea typeface="Segoe UI" charset="0"/>
          <a:cs typeface="Segoe U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Segoe UI" charset="0"/>
          <a:ea typeface="Segoe UI" charset="0"/>
          <a:cs typeface="Segoe U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Segoe UI" charset="0"/>
          <a:ea typeface="Segoe UI" charset="0"/>
          <a:cs typeface="Segoe U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Segoe UI" charset="0"/>
          <a:ea typeface="Segoe UI" charset="0"/>
          <a:cs typeface="Segoe U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Segoe UI" charset="0"/>
          <a:ea typeface="Segoe UI" charset="0"/>
          <a:cs typeface="Segoe U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5000" y="2073007"/>
            <a:ext cx="8521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Международный </a:t>
            </a:r>
            <a:r>
              <a:rPr lang="ru-RU" sz="3600" b="1" dirty="0"/>
              <a:t>конкурс проектов студентов, аспирантов и молодых ученых «Города 2030 – цифровая экономика»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51091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к.э.н., председатель Свердловского отделения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Российского союза молодых ученых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Ергунова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4740870"/>
            <a:ext cx="2166937" cy="147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8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6400" y="811704"/>
            <a:ext cx="11442700" cy="536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Проведение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конкурса осуществляется в два этапа:</a:t>
            </a:r>
            <a:endParaRPr lang="ru-RU" sz="2000" dirty="0">
              <a:ea typeface="Calibri"/>
              <a:cs typeface="Times New Roman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Отборочный тур: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принимаются работы для участия в Конкурсе по требованиям, установленным в данном положении. Прием работ осуществляется с 15 апреля 2018 г. до 15 июня 2018 г. Решение об отборе в финальный (очный) тур будет принято не позднее 20 июня 2018 г. Перечень проектов, вышедших в финал, публикуется на официальном сайте Конкурса.</a:t>
            </a:r>
            <a:endParaRPr lang="ru-RU" sz="2000" dirty="0"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Финал: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авторы не менее 12 лучших проектов приглашаются в Екатеринбург для очной защиты своего проекта в период с 9 по 12 июля 2018 г. на площадке международной промышленной выставки «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Иннопром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» на базе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выставочного комплекса «Екатеринбург-Экспо». </a:t>
            </a:r>
            <a:endParaRPr lang="ru-RU" sz="2000" dirty="0">
              <a:ea typeface="Calibri"/>
              <a:cs typeface="Times New Roman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Защита проходит в два этапа: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Официальная защита проекта с макетом или его визуализацией;</a:t>
            </a:r>
            <a:endParaRPr lang="ru-RU" sz="2000" dirty="0">
              <a:ea typeface="Calibri"/>
              <a:cs typeface="Times New Roman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Интерактивная защита с элементами прогнозирования 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форсайта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  «Экспертная центрифуга»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8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8500" y="1337251"/>
            <a:ext cx="10388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Требования</a:t>
            </a:r>
            <a:r>
              <a:rPr lang="ru-RU" sz="3200" b="1" dirty="0"/>
              <a:t>, предъявляемые к конкурсной работе</a:t>
            </a:r>
          </a:p>
          <a:p>
            <a:endParaRPr lang="ru-RU" sz="2000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Временной </a:t>
            </a:r>
            <a:r>
              <a:rPr lang="ru-RU" sz="2000" b="1" dirty="0">
                <a:solidFill>
                  <a:srgbClr val="FF0000"/>
                </a:solidFill>
              </a:rPr>
              <a:t>горизонт проектирования </a:t>
            </a:r>
            <a:r>
              <a:rPr lang="ru-RU" sz="2000" dirty="0"/>
              <a:t>– не более 10 лет.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Проект </a:t>
            </a:r>
            <a:r>
              <a:rPr lang="ru-RU" sz="2000" b="1" dirty="0">
                <a:solidFill>
                  <a:srgbClr val="FF0000"/>
                </a:solidFill>
              </a:rPr>
              <a:t>разрабатывается для конкретного города.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Конкурсная </a:t>
            </a:r>
            <a:r>
              <a:rPr lang="ru-RU" sz="2000" b="1" dirty="0">
                <a:solidFill>
                  <a:srgbClr val="FF0000"/>
                </a:solidFill>
              </a:rPr>
              <a:t>работа должна:</a:t>
            </a:r>
          </a:p>
          <a:p>
            <a:r>
              <a:rPr lang="ru-RU" sz="2000" dirty="0"/>
              <a:t>•	представлять собой законченную исследовательскую </a:t>
            </a:r>
            <a:r>
              <a:rPr lang="ru-RU" sz="2000" dirty="0" smtClean="0"/>
              <a:t>работу;</a:t>
            </a:r>
            <a:endParaRPr lang="ru-RU" sz="2000" dirty="0"/>
          </a:p>
          <a:p>
            <a:r>
              <a:rPr lang="ru-RU" sz="2000" dirty="0"/>
              <a:t>•	затрагивать вопросы, представляющие реальный интерес для </a:t>
            </a:r>
            <a:r>
              <a:rPr lang="ru-RU" sz="2000" dirty="0" err="1"/>
              <a:t>стейкхолдеров</a:t>
            </a:r>
            <a:r>
              <a:rPr lang="ru-RU" sz="2000" dirty="0"/>
              <a:t> проекта в современной социально-экономической ситуации;</a:t>
            </a:r>
          </a:p>
          <a:p>
            <a:r>
              <a:rPr lang="ru-RU" sz="2000" dirty="0"/>
              <a:t>•	</a:t>
            </a:r>
            <a:r>
              <a:rPr lang="ru-RU" sz="2000" dirty="0" smtClean="0"/>
              <a:t>демонстрировать </a:t>
            </a:r>
            <a:r>
              <a:rPr lang="ru-RU" sz="2000" dirty="0"/>
              <a:t>умение автора самостоятельно разработать избранную тему и корректно сформулировать выдвигаемые выводы и практические рекомендации;</a:t>
            </a:r>
          </a:p>
          <a:p>
            <a:r>
              <a:rPr lang="ru-RU" sz="2000" dirty="0"/>
              <a:t>•	</a:t>
            </a:r>
            <a:r>
              <a:rPr lang="ru-RU" sz="2000" dirty="0" smtClean="0"/>
              <a:t>работа </a:t>
            </a:r>
            <a:r>
              <a:rPr lang="ru-RU" sz="2000" dirty="0"/>
              <a:t>должна включать авторское видение будущих значений ключевых характеристик городского развития (авторский прогноз развития города).</a:t>
            </a:r>
          </a:p>
          <a:p>
            <a:r>
              <a:rPr lang="ru-RU" sz="2000" dirty="0"/>
              <a:t>•	избегать некорректных заимствований (все работы проходят обязательную проверку системой «</a:t>
            </a:r>
            <a:r>
              <a:rPr lang="ru-RU" sz="2000" dirty="0" err="1"/>
              <a:t>Антиплагиат</a:t>
            </a:r>
            <a:r>
              <a:rPr lang="ru-RU" sz="2000" dirty="0"/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86432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9100" y="719832"/>
            <a:ext cx="109347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Экспертный </a:t>
            </a:r>
            <a:r>
              <a:rPr lang="ru-RU" sz="2400" b="1" dirty="0">
                <a:solidFill>
                  <a:srgbClr val="FF0000"/>
                </a:solidFill>
              </a:rPr>
              <a:t>совет формируется </a:t>
            </a:r>
            <a:r>
              <a:rPr lang="ru-RU" sz="2400" dirty="0"/>
              <a:t>организаторами из числа высококвалифицированных преподавателей, ведущих ученых и специалистов из состава организаторов конкурса, а также приглашенных экспертов из вузов, академических институтов, органов власти, иных организаций и учреждений.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Обязанности </a:t>
            </a:r>
            <a:r>
              <a:rPr lang="ru-RU" sz="2400" b="1" dirty="0">
                <a:solidFill>
                  <a:srgbClr val="FF0000"/>
                </a:solidFill>
              </a:rPr>
              <a:t>членов экспертного совета:</a:t>
            </a:r>
          </a:p>
          <a:p>
            <a:r>
              <a:rPr lang="ru-RU" sz="2400" dirty="0"/>
              <a:t>•	проверка соответствия конкурсных работ указанным требованиям во время заочного отбора;</a:t>
            </a:r>
          </a:p>
          <a:p>
            <a:r>
              <a:rPr lang="ru-RU" sz="2400" dirty="0"/>
              <a:t>•	участие в работе экспертного совета конкурса на защите проектов;</a:t>
            </a:r>
          </a:p>
          <a:p>
            <a:r>
              <a:rPr lang="ru-RU" sz="2400" dirty="0"/>
              <a:t>•	определение победителей конкурса;</a:t>
            </a:r>
          </a:p>
          <a:p>
            <a:r>
              <a:rPr lang="ru-RU" sz="2400" dirty="0"/>
              <a:t>•	ведение протокола конкурса.</a:t>
            </a:r>
          </a:p>
          <a:p>
            <a:endParaRPr lang="ru-RU" sz="2400" dirty="0" smtClean="0"/>
          </a:p>
          <a:p>
            <a:r>
              <a:rPr lang="ru-RU" sz="2400" dirty="0" smtClean="0"/>
              <a:t>Экспертный </a:t>
            </a:r>
            <a:r>
              <a:rPr lang="ru-RU" sz="2400" dirty="0"/>
              <a:t>совет имеет право выделить специальные номинации.</a:t>
            </a:r>
          </a:p>
        </p:txBody>
      </p:sp>
    </p:spTree>
    <p:extLst>
      <p:ext uri="{BB962C8B-B14F-4D97-AF65-F5344CB8AC3E}">
        <p14:creationId xmlns:p14="http://schemas.microsoft.com/office/powerpoint/2010/main" val="333575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13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034661"/>
            <a:ext cx="5495925" cy="521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15200" y="2517351"/>
            <a:ext cx="4305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Экспертный совет принимает решение на основании набранной участником суммы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228127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704840"/>
            <a:ext cx="9575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Подведение </a:t>
            </a:r>
            <a:r>
              <a:rPr lang="ru-RU" sz="3200" b="1" dirty="0">
                <a:solidFill>
                  <a:srgbClr val="FF0000"/>
                </a:solidFill>
              </a:rPr>
              <a:t>итогов</a:t>
            </a:r>
          </a:p>
          <a:p>
            <a:endParaRPr lang="ru-RU" sz="3200" dirty="0"/>
          </a:p>
          <a:p>
            <a:r>
              <a:rPr lang="ru-RU" sz="2800" dirty="0" smtClean="0"/>
              <a:t>При </a:t>
            </a:r>
            <a:r>
              <a:rPr lang="ru-RU" sz="2800" dirty="0"/>
              <a:t>определении победителей конкурса предпочтение отдается работам, в которых проявилась практическая реализуемость и социальная значимость поднятых вопросов, оригинальность мышления, творческое осмысление действующих подходов к решению поднятых проблем.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По </a:t>
            </a:r>
            <a:r>
              <a:rPr lang="ru-RU" sz="2800" dirty="0">
                <a:solidFill>
                  <a:srgbClr val="FF0000"/>
                </a:solidFill>
              </a:rPr>
              <a:t>решению экспертного совета присваиваются I, II, III места, победители награждаются дипломами</a:t>
            </a:r>
            <a:r>
              <a:rPr lang="ru-RU" sz="2800" dirty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Все </a:t>
            </a:r>
            <a:r>
              <a:rPr lang="ru-RU" sz="2800" dirty="0"/>
              <a:t>участники награждаются сертификатами об участии в Конкурсе.</a:t>
            </a:r>
          </a:p>
        </p:txBody>
      </p:sp>
    </p:spTree>
    <p:extLst>
      <p:ext uri="{BB962C8B-B14F-4D97-AF65-F5344CB8AC3E}">
        <p14:creationId xmlns:p14="http://schemas.microsoft.com/office/powerpoint/2010/main" val="74021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00" y="2073007"/>
            <a:ext cx="852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Спасибо за внимание!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510917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к.э.н., председатель Свердловского отделения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Российского союза молодых ученых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Ергунова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89373789090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ergunova-olga@yandex.ru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4740870"/>
            <a:ext cx="2166937" cy="147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98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 descr="Картинки по запросу прошлое и будущее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9540" r="54480"/>
          <a:stretch/>
        </p:blipFill>
        <p:spPr bwMode="auto">
          <a:xfrm>
            <a:off x="652463" y="1027113"/>
            <a:ext cx="3843337" cy="50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55029" y="2474467"/>
            <a:ext cx="64987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/>
              <a:t>Будущее уже наступило. </a:t>
            </a:r>
          </a:p>
          <a:p>
            <a:r>
              <a:rPr lang="ru-RU" sz="3600" i="1" dirty="0"/>
              <a:t>Просто оно еще неравномерно распределено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209314" y="4290349"/>
            <a:ext cx="2418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/>
              <a:t>Уильям </a:t>
            </a:r>
            <a:r>
              <a:rPr lang="ru-RU" sz="2800" i="1" dirty="0" err="1"/>
              <a:t>Гибсон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58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Главные происходящие изменения…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769289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199271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 стрелкой 42"/>
          <p:cNvCxnSpPr/>
          <p:nvPr/>
        </p:nvCxnSpPr>
        <p:spPr>
          <a:xfrm flipV="1">
            <a:off x="558022" y="6328314"/>
            <a:ext cx="10981220" cy="3091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5988" y="635923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16235" y="635923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16755" y="635923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345674" y="635923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2030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39768" y="5663766"/>
            <a:ext cx="343109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Киберфизические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производства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Индустрия 4.0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58351" y="4345202"/>
            <a:ext cx="220103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Автоуправляемый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грузовой транспорт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03939" y="1967982"/>
            <a:ext cx="153433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Умные контракты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06920" y="1391693"/>
            <a:ext cx="32240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Внедрение в государственных системах распределенных реестров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76018" y="1356273"/>
            <a:ext cx="158297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Банковские операции через распределенные реестры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02328" y="4390312"/>
            <a:ext cx="474565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Автоуправляемый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городской траффик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01003" y="2328661"/>
            <a:ext cx="19509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государственных сервисов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88921" y="866115"/>
            <a:ext cx="162416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Цифровой паспорт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78744" y="3825984"/>
            <a:ext cx="93166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SmartGrid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95378" y="3316473"/>
            <a:ext cx="354212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Цифровая персонализированная медицина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71561" y="5702167"/>
            <a:ext cx="299816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-печать локализует заметную часть производств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86731" y="838598"/>
            <a:ext cx="336623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Краудсорсинг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бюджетирования –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партисипаторные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статьи бюджета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44478" y="4436476"/>
            <a:ext cx="126701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Умные города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16755" y="1629347"/>
            <a:ext cx="218361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Юридические программы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41138" y="2964537"/>
            <a:ext cx="297389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Персонализированное образование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51015" y="3004096"/>
            <a:ext cx="1499979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Цифровые персональные ассистенты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71561" y="1955147"/>
            <a:ext cx="256512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Цифровые чиновники-сервисы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55094" y="2328661"/>
            <a:ext cx="423109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Коллективная разработка государственных сервисов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886189" y="1629347"/>
            <a:ext cx="129388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Умные законы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70641" y="862929"/>
            <a:ext cx="224119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Прозрачность исполнения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24227" y="1273633"/>
            <a:ext cx="277112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Судебные цифровые ассистенты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41138" y="3792202"/>
            <a:ext cx="515006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Оптимизация ЖКХ и экономики городов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регионов через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BigData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66785" y="4890906"/>
            <a:ext cx="340251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Автоматизация рутинной интеллектуальной деятельности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841138" y="5149270"/>
            <a:ext cx="3211823" cy="317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Автоматизация рутинной деятельности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8022" y="5061590"/>
            <a:ext cx="1089994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Изменение структуры экономики и занятости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8022" y="3979873"/>
            <a:ext cx="108999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Изменения инфра-структуры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8022" y="2940536"/>
            <a:ext cx="108999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Децентра-лизация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обучения и лечения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8696" y="866596"/>
            <a:ext cx="1089994" cy="19774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Цифро-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визация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государства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5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использовать для </a:t>
            </a:r>
            <a:r>
              <a:rPr lang="ru-RU" dirty="0" smtClean="0"/>
              <a:t>города?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Участие молодежи в </a:t>
            </a:r>
            <a:r>
              <a:rPr lang="ru-RU" dirty="0" err="1" smtClean="0"/>
              <a:t>цифровизации</a:t>
            </a:r>
            <a:r>
              <a:rPr lang="ru-RU" dirty="0" smtClean="0"/>
              <a:t> экономики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4500" y="771942"/>
            <a:ext cx="1148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Международный конкурс проектов студентов, аспирантов и молодых ученых  «Города 2030 – цифровая экономика» </a:t>
            </a:r>
            <a:r>
              <a:rPr lang="ru-RU" sz="2800" dirty="0"/>
              <a:t>проводится в виде состязаний молодежи в творческом применении своих знаний, умений и навыков при написании аналитических работ  в сфере планирования городского развития в контексте трендов развития цифровой экономики.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Финал </a:t>
            </a:r>
            <a:r>
              <a:rPr lang="ru-RU" sz="2400" b="1" dirty="0">
                <a:solidFill>
                  <a:srgbClr val="FF0000"/>
                </a:solidFill>
              </a:rPr>
              <a:t>конкурса </a:t>
            </a:r>
            <a:r>
              <a:rPr lang="ru-RU" sz="2400" dirty="0"/>
              <a:t>состоится </a:t>
            </a:r>
            <a:r>
              <a:rPr lang="ru-RU" sz="2400" dirty="0" smtClean="0"/>
              <a:t>12 </a:t>
            </a:r>
            <a:r>
              <a:rPr lang="ru-RU" sz="2400" dirty="0"/>
              <a:t>июля 2018 г. на площадке международной промышленной выставки «</a:t>
            </a:r>
            <a:r>
              <a:rPr lang="ru-RU" sz="2400" dirty="0" err="1"/>
              <a:t>Иннопром</a:t>
            </a:r>
            <a:r>
              <a:rPr lang="ru-RU" sz="2400" dirty="0"/>
              <a:t>» на базе выставочного комплекса «Екатеринбург-Экспо».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Награждение </a:t>
            </a:r>
            <a:r>
              <a:rPr lang="ru-RU" sz="2400" b="1" dirty="0">
                <a:solidFill>
                  <a:srgbClr val="FF0000"/>
                </a:solidFill>
              </a:rPr>
              <a:t>победителей конкурса </a:t>
            </a:r>
            <a:r>
              <a:rPr lang="ru-RU" sz="2400" dirty="0"/>
              <a:t>состоится в рамках  секции «Взгляд и участие молодежи в разработке стратегии развитии города» Общероссийского форума стратегического развития «Города России 2030: перекрестки возможностей» (ноябрь 2018 г., Ельцин-центр).</a:t>
            </a:r>
          </a:p>
        </p:txBody>
      </p:sp>
    </p:spTree>
    <p:extLst>
      <p:ext uri="{BB962C8B-B14F-4D97-AF65-F5344CB8AC3E}">
        <p14:creationId xmlns:p14="http://schemas.microsoft.com/office/powerpoint/2010/main" val="42127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2300" y="1720840"/>
            <a:ext cx="107315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конкурсе могут принимать участие студенты всех форм обучения, магистранты, аспиранты и соискатели, а также молодые ученые и профессионалы до 35 лет, докторанты и доктора наук до 40 лет.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К </a:t>
            </a:r>
            <a:r>
              <a:rPr lang="ru-RU" sz="2400" dirty="0"/>
              <a:t>участию допускаются группы до 5 человек, соответствующие категориям участников.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Конкурс </a:t>
            </a:r>
            <a:r>
              <a:rPr lang="ru-RU" sz="2400" b="1" dirty="0">
                <a:solidFill>
                  <a:srgbClr val="FF0000"/>
                </a:solidFill>
              </a:rPr>
              <a:t>проводится по одной номинации – «Лучший исследовательский проект». </a:t>
            </a:r>
            <a:r>
              <a:rPr lang="ru-RU" sz="2400" dirty="0"/>
              <a:t>Работа представляет собой проект, направленный на решение конкретных проблем (задач) городского развития, реализация которого позволит в будущем изменить ситуацию в городе к лучшему. </a:t>
            </a:r>
          </a:p>
        </p:txBody>
      </p:sp>
    </p:spTree>
    <p:extLst>
      <p:ext uri="{BB962C8B-B14F-4D97-AF65-F5344CB8AC3E}">
        <p14:creationId xmlns:p14="http://schemas.microsoft.com/office/powerpoint/2010/main" val="79511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1100" y="929480"/>
            <a:ext cx="10020300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Тематические направления конкурса:</a:t>
            </a:r>
            <a:endParaRPr lang="ru-RU" sz="1400" dirty="0">
              <a:ea typeface="Calibri"/>
              <a:cs typeface="Times New Roman"/>
            </a:endParaRPr>
          </a:p>
          <a:p>
            <a:pPr marL="40005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indent="400050" algn="just">
              <a:lnSpc>
                <a:spcPct val="107000"/>
              </a:lnSpc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	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Цифровой город будущего:  Интеллектуальный: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совершенствование системы образования; трансформация рынка труда;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cоздание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системы мотивации по освоению необходимых компетенций и участию кадров в развитии умного города.</a:t>
            </a:r>
            <a:endParaRPr lang="ru-RU" sz="1400" dirty="0">
              <a:ea typeface="Calibri"/>
              <a:cs typeface="Times New Roman"/>
            </a:endParaRPr>
          </a:p>
          <a:p>
            <a:pPr indent="400050" algn="just">
              <a:lnSpc>
                <a:spcPct val="107000"/>
              </a:lnSpc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Цифровой город будущего: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Безопасный: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формирование безопасной и толерантной городской среды; формирование механизмов создания чистого и безопасного города; повышение качества и обеспечение безопасности жизни городского населения; вопросы создания безопасной среды жизнедеятельности, в том числе образовательной и информационной среды. </a:t>
            </a:r>
            <a:endParaRPr lang="ru-RU" sz="1400" dirty="0">
              <a:ea typeface="Calibri"/>
              <a:cs typeface="Times New Roman"/>
            </a:endParaRPr>
          </a:p>
          <a:p>
            <a:pPr indent="400050" algn="just">
              <a:lnSpc>
                <a:spcPct val="107000"/>
              </a:lnSpc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	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Цифровой город будущего: Комфортный: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формирование инфраструктуры города; эффективное и рациональное использование городских земель; планировочная структура города будущего; формирование экологически благополучной городской среды; оздоровление окружающей городской среды,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отходоперерабатывающие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инновационные технологии в городском строительстве</a:t>
            </a:r>
            <a:endParaRPr lang="ru-RU" sz="1400" dirty="0">
              <a:ea typeface="Calibri"/>
              <a:cs typeface="Times New Roman"/>
            </a:endParaRPr>
          </a:p>
          <a:p>
            <a:pPr indent="400050" algn="just">
              <a:lnSpc>
                <a:spcPct val="107000"/>
              </a:lnSpc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	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Цифровой город будущего: Креативный: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стратегическое планирование,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брендинг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города, имидж города; творческая индустрия города; культурное мировоззрение в городском развитии и т.д.;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069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1C18-1AC8-474B-8DD2-3DEFA1EC31F4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38163"/>
            <a:ext cx="10948987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75438"/>
      </p:ext>
    </p:extLst>
  </p:cSld>
  <p:clrMapOvr>
    <a:masterClrMapping/>
  </p:clrMapOvr>
</p:sld>
</file>

<file path=ppt/theme/theme1.xml><?xml version="1.0" encoding="utf-8"?>
<a:theme xmlns:a="http://schemas.openxmlformats.org/drawingml/2006/main" name="CSR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SR Template 19x9" id="{9A7BEA0E-5324-174F-94B4-03BD0004E7AB}" vid="{8D931362-36C6-3B41-B6CA-04DBD3E8882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9101</TotalTime>
  <Words>604</Words>
  <Application>Microsoft Office PowerPoint</Application>
  <PresentationFormat>Произвольный</PresentationFormat>
  <Paragraphs>128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CSR Pages</vt:lpstr>
      <vt:lpstr>Презентация PowerPoint</vt:lpstr>
      <vt:lpstr>Презентация PowerPoint</vt:lpstr>
      <vt:lpstr>Главные происходящие изменения… </vt:lpstr>
      <vt:lpstr>Презентация PowerPoint</vt:lpstr>
      <vt:lpstr>Как это использовать для города?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1</cp:lastModifiedBy>
  <cp:revision>209</cp:revision>
  <cp:lastPrinted>2017-02-10T11:13:13Z</cp:lastPrinted>
  <dcterms:created xsi:type="dcterms:W3CDTF">2016-07-12T13:55:56Z</dcterms:created>
  <dcterms:modified xsi:type="dcterms:W3CDTF">2018-05-01T16:31:37Z</dcterms:modified>
</cp:coreProperties>
</file>