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67" r:id="rId15"/>
    <p:sldId id="268" r:id="rId16"/>
    <p:sldId id="273" r:id="rId17"/>
    <p:sldId id="274" r:id="rId18"/>
    <p:sldId id="269" r:id="rId19"/>
  </p:sldIdLst>
  <p:sldSz cx="5853113" cy="3290888"/>
  <p:notesSz cx="6858000" cy="9144000"/>
  <p:embeddedFontLs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22" d="100"/>
          <a:sy n="222" d="100"/>
        </p:scale>
        <p:origin x="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9;&#1090;&#1072;&#1088;&#1077;&#1074;&#1072;%20&#1043;&#1064;\&#1052;&#1086;&#1103;%20&#1089;&#1090;&#1088;&#1072;&#1085;&#1072;%20&#1084;&#1086;&#1103;%20&#1056;&#1086;&#1089;&#1089;&#1080;&#1103;\&#1057;&#1074;&#1086;&#1076;%20&#1087;&#1086;%20&#1059;&#104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029201951606637E-2"/>
          <c:y val="4.4479200625185573E-2"/>
          <c:w val="0.6341877875277947"/>
          <c:h val="0.92455701537032753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'Перечень проектов'!$A$170:$A$172</c:f>
              <c:strCache>
                <c:ptCount val="3"/>
                <c:pt idx="0">
                  <c:v>Школы и Центры образования</c:v>
                </c:pt>
                <c:pt idx="1">
                  <c:v>ССУЗы</c:v>
                </c:pt>
                <c:pt idx="2">
                  <c:v>ВУЗы</c:v>
                </c:pt>
              </c:strCache>
            </c:strRef>
          </c:cat>
          <c:val>
            <c:numRef>
              <c:f>'Перечень проектов'!$B$170:$B$172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188111981551561"/>
          <c:y val="7.5197563445772636E-2"/>
          <c:w val="0.39430190939745563"/>
          <c:h val="0.9059354047001249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6064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97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26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705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8990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523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85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596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301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415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045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21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419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702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9"/>
              <a:buFont typeface="Calibri"/>
              <a:buNone/>
              <a:defRPr sz="287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52"/>
              <a:buNone/>
              <a:defRPr sz="1152"/>
            </a:lvl1pPr>
            <a:lvl2pPr lvl="1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2pPr>
            <a:lvl3pPr lvl="2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864"/>
              <a:buNone/>
              <a:defRPr sz="864"/>
            </a:lvl3pPr>
            <a:lvl4pPr lvl="3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/>
            </a:lvl4pPr>
            <a:lvl5pPr lvl="4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/>
            </a:lvl5pPr>
            <a:lvl6pPr lvl="5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/>
            </a:lvl6pPr>
            <a:lvl7pPr lvl="6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/>
            </a:lvl7pPr>
            <a:lvl8pPr lvl="7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/>
            </a:lvl8pPr>
            <a:lvl9pPr lvl="8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882538" y="-604089"/>
            <a:ext cx="2088038" cy="5048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425235" y="938609"/>
            <a:ext cx="2788875" cy="126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864498" y="-286887"/>
            <a:ext cx="2788875" cy="371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9"/>
              <a:buFont typeface="Calibri"/>
              <a:buNone/>
              <a:defRPr sz="287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152"/>
              <a:buNone/>
              <a:defRPr sz="1152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960"/>
              <a:buNone/>
              <a:defRPr sz="96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864"/>
              <a:buNone/>
              <a:defRPr sz="86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768"/>
              <a:buNone/>
              <a:defRPr sz="768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768"/>
              <a:buNone/>
              <a:defRPr sz="768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768"/>
              <a:buNone/>
              <a:defRPr sz="768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768"/>
              <a:buNone/>
              <a:defRPr sz="768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768"/>
              <a:buNone/>
              <a:defRPr sz="768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768"/>
              <a:buNone/>
              <a:defRPr sz="76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02402" y="876047"/>
            <a:ext cx="2487573" cy="208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963138" y="876047"/>
            <a:ext cx="2487573" cy="208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52"/>
              <a:buNone/>
              <a:defRPr sz="1152" b="1"/>
            </a:lvl1pPr>
            <a:lvl2pPr marL="914400" lvl="1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 b="1"/>
            </a:lvl2pPr>
            <a:lvl3pPr marL="1371600" lvl="2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864"/>
              <a:buNone/>
              <a:defRPr sz="864" b="1"/>
            </a:lvl3pPr>
            <a:lvl4pPr marL="1828800" lvl="3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 b="1"/>
            </a:lvl4pPr>
            <a:lvl5pPr marL="2286000" lvl="4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 b="1"/>
            </a:lvl5pPr>
            <a:lvl6pPr marL="2743200" lvl="5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 b="1"/>
            </a:lvl6pPr>
            <a:lvl7pPr marL="3200400" lvl="6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 b="1"/>
            </a:lvl7pPr>
            <a:lvl8pPr marL="3657600" lvl="7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 b="1"/>
            </a:lvl8pPr>
            <a:lvl9pPr marL="4114800" lvl="8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03164" y="1202088"/>
            <a:ext cx="2476141" cy="176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963139" y="806725"/>
            <a:ext cx="2488335" cy="39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52"/>
              <a:buNone/>
              <a:defRPr sz="1152" b="1"/>
            </a:lvl1pPr>
            <a:lvl2pPr marL="914400" lvl="1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 b="1"/>
            </a:lvl2pPr>
            <a:lvl3pPr marL="1371600" lvl="2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864"/>
              <a:buNone/>
              <a:defRPr sz="864" b="1"/>
            </a:lvl3pPr>
            <a:lvl4pPr marL="1828800" lvl="3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 b="1"/>
            </a:lvl4pPr>
            <a:lvl5pPr marL="2286000" lvl="4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 b="1"/>
            </a:lvl5pPr>
            <a:lvl6pPr marL="2743200" lvl="5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 b="1"/>
            </a:lvl6pPr>
            <a:lvl7pPr marL="3200400" lvl="6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 b="1"/>
            </a:lvl7pPr>
            <a:lvl8pPr marL="3657600" lvl="7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 b="1"/>
            </a:lvl8pPr>
            <a:lvl9pPr marL="4114800" lvl="8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963139" y="1202088"/>
            <a:ext cx="2488335" cy="176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"/>
              <a:buFont typeface="Calibri"/>
              <a:buNone/>
              <a:defRPr sz="153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488336" y="473827"/>
            <a:ext cx="2963138" cy="233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6136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Char char="•"/>
              <a:defRPr sz="1536"/>
            </a:lvl1pPr>
            <a:lvl2pPr marL="914400" lvl="1" indent="-313944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344"/>
              <a:buChar char="•"/>
              <a:defRPr sz="1344"/>
            </a:lvl2pPr>
            <a:lvl3pPr marL="1371600" lvl="2" indent="-301752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152"/>
              <a:buChar char="•"/>
              <a:defRPr sz="1152"/>
            </a:lvl3pPr>
            <a:lvl4pPr marL="1828800" lvl="3" indent="-28956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960"/>
            </a:lvl4pPr>
            <a:lvl5pPr marL="2286000" lvl="4" indent="-28956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960"/>
            </a:lvl5pPr>
            <a:lvl6pPr marL="2743200" lvl="5" indent="-28956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960"/>
            </a:lvl6pPr>
            <a:lvl7pPr marL="3200400" lvl="6" indent="-28956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960"/>
            </a:lvl7pPr>
            <a:lvl8pPr marL="3657600" lvl="7" indent="-289559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960"/>
            </a:lvl8pPr>
            <a:lvl9pPr marL="4114800" lvl="8" indent="-289559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96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03164" y="987266"/>
            <a:ext cx="1887781" cy="182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/>
            </a:lvl1pPr>
            <a:lvl2pPr marL="914400" lvl="1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672"/>
              <a:buNone/>
              <a:defRPr sz="672"/>
            </a:lvl2pPr>
            <a:lvl3pPr marL="1371600" lvl="2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576"/>
              <a:buNone/>
              <a:defRPr sz="576"/>
            </a:lvl3pPr>
            <a:lvl4pPr marL="1828800" lvl="3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480"/>
              <a:buNone/>
              <a:defRPr sz="480"/>
            </a:lvl4pPr>
            <a:lvl5pPr marL="2286000" lvl="4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480"/>
              <a:buNone/>
              <a:defRPr sz="480"/>
            </a:lvl5pPr>
            <a:lvl6pPr marL="2743200" lvl="5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480"/>
              <a:buNone/>
              <a:defRPr sz="480"/>
            </a:lvl6pPr>
            <a:lvl7pPr marL="3200400" lvl="6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480"/>
              <a:buNone/>
              <a:defRPr sz="480"/>
            </a:lvl7pPr>
            <a:lvl8pPr marL="3657600" lvl="7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480"/>
              <a:buNone/>
              <a:defRPr sz="480"/>
            </a:lvl8pPr>
            <a:lvl9pPr marL="4114800" lvl="8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480"/>
              <a:buNone/>
              <a:defRPr sz="48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"/>
              <a:buFont typeface="Calibri"/>
              <a:buNone/>
              <a:defRPr sz="153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488336" y="473827"/>
            <a:ext cx="2963138" cy="233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344"/>
              <a:buFont typeface="Arial"/>
              <a:buNone/>
              <a:defRPr sz="13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152"/>
              <a:buFont typeface="Arial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03164" y="987266"/>
            <a:ext cx="1887781" cy="182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768"/>
              <a:buNone/>
              <a:defRPr sz="768"/>
            </a:lvl1pPr>
            <a:lvl2pPr marL="914400" lvl="1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672"/>
              <a:buNone/>
              <a:defRPr sz="672"/>
            </a:lvl2pPr>
            <a:lvl3pPr marL="1371600" lvl="2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576"/>
              <a:buNone/>
              <a:defRPr sz="576"/>
            </a:lvl3pPr>
            <a:lvl4pPr marL="1828800" lvl="3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480"/>
              <a:buNone/>
              <a:defRPr sz="480"/>
            </a:lvl4pPr>
            <a:lvl5pPr marL="2286000" lvl="4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480"/>
              <a:buNone/>
              <a:defRPr sz="480"/>
            </a:lvl5pPr>
            <a:lvl6pPr marL="2743200" lvl="5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480"/>
              <a:buNone/>
              <a:defRPr sz="480"/>
            </a:lvl6pPr>
            <a:lvl7pPr marL="3200400" lvl="6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480"/>
              <a:buNone/>
              <a:defRPr sz="480"/>
            </a:lvl7pPr>
            <a:lvl8pPr marL="3657600" lvl="7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480"/>
              <a:buNone/>
              <a:defRPr sz="480"/>
            </a:lvl8pPr>
            <a:lvl9pPr marL="4114800" lvl="8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480"/>
              <a:buNone/>
              <a:defRPr sz="48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"/>
              <a:buFont typeface="Calibri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394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344"/>
              <a:buFont typeface="Arial"/>
              <a:buChar char="•"/>
              <a:defRPr sz="13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1752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152"/>
              <a:buFont typeface="Arial"/>
              <a:buChar char="•"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3464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Char char="•"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3464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Char char="•"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3464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Char char="•"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3464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Char char="•"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3464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Char char="•"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3464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Char char="•"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" y="0"/>
            <a:ext cx="5850468" cy="329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" y="0"/>
            <a:ext cx="5851199" cy="329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358" y="965915"/>
            <a:ext cx="4494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КОНКУРСА 2017-2018 ГГ.</a:t>
            </a:r>
          </a:p>
          <a:p>
            <a:pPr algn="ctr"/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3003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NIU\Рабочий стол\скачанные файлы.jpg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1302527" y="1901329"/>
            <a:ext cx="3144399" cy="13296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2434" y="21414"/>
            <a:ext cx="4111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Распределение участников регионального этапа конкурса «Моя страна – моя Россия» в Свердловской области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8204987"/>
              </p:ext>
            </p:extLst>
          </p:nvPr>
        </p:nvGraphicFramePr>
        <p:xfrm>
          <a:off x="515156" y="401506"/>
          <a:ext cx="4158412" cy="135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0006" y="1635299"/>
            <a:ext cx="5027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Свердловская область в 8-ке лидеров по количеству поданных заявок среди всех субъектов РФ </a:t>
            </a:r>
            <a:r>
              <a:rPr lang="ru-RU" sz="1000" b="1" dirty="0" smtClean="0"/>
              <a:t>(</a:t>
            </a:r>
            <a:r>
              <a:rPr lang="ru-RU" sz="1000" b="1" dirty="0"/>
              <a:t>по России – 2380 </a:t>
            </a:r>
            <a:r>
              <a:rPr lang="ru-RU" sz="1000" b="1" dirty="0"/>
              <a:t>заявок)</a:t>
            </a:r>
          </a:p>
          <a:p>
            <a:pPr algn="ctr"/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750" y="2009368"/>
            <a:ext cx="475959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672" dirty="0"/>
              <a:t> Уральский государственный медицинский университет – 59  заявок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672" dirty="0"/>
              <a:t> Уральский государственный архитектурно-художественный университет – 20 заявок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672" dirty="0"/>
              <a:t> Уральский государственный педагогический университет– 15 заявок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672" dirty="0"/>
              <a:t> Уральский государственный горный университет – 13 заявок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672" dirty="0"/>
              <a:t> Уральский федеральный университет - 6 заявок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672" dirty="0"/>
              <a:t> Уральский государственный университет путей сообщения– 4 заявки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672" dirty="0"/>
              <a:t> Центр образования и профессиональной ориентации – 4 заявки</a:t>
            </a:r>
          </a:p>
          <a:p>
            <a:pPr>
              <a:lnSpc>
                <a:spcPct val="150000"/>
              </a:lnSpc>
            </a:pPr>
            <a:endParaRPr lang="ru-RU" sz="672" dirty="0"/>
          </a:p>
        </p:txBody>
      </p:sp>
    </p:spTree>
    <p:extLst>
      <p:ext uri="{BB962C8B-B14F-4D97-AF65-F5344CB8AC3E}">
        <p14:creationId xmlns:p14="http://schemas.microsoft.com/office/powerpoint/2010/main" val="24375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265" y="0"/>
            <a:ext cx="5526848" cy="1796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4558" indent="-164558"/>
            <a:endParaRPr lang="ru-RU" sz="1056" dirty="0">
              <a:solidFill>
                <a:srgbClr val="FF0000"/>
              </a:solidFill>
            </a:endParaRPr>
          </a:p>
          <a:p>
            <a:pPr marL="164558" indent="-164558">
              <a:buFont typeface="Arial" pitchFamily="34" charset="0"/>
              <a:buChar char="•"/>
            </a:pPr>
            <a:r>
              <a:rPr lang="ru-RU" sz="1152" dirty="0">
                <a:solidFill>
                  <a:srgbClr val="FF0000"/>
                </a:solidFill>
              </a:rPr>
              <a:t>12 проектов </a:t>
            </a:r>
            <a:r>
              <a:rPr lang="ru-RU" sz="1152" dirty="0"/>
              <a:t>Свердловской </a:t>
            </a:r>
            <a:r>
              <a:rPr lang="ru-RU" sz="1152" dirty="0"/>
              <a:t>области вышли в финал конкурса.</a:t>
            </a:r>
          </a:p>
          <a:p>
            <a:endParaRPr lang="ru-RU" sz="1152" dirty="0"/>
          </a:p>
          <a:p>
            <a:pPr marL="164558" indent="-164558">
              <a:buFont typeface="Arial" pitchFamily="34" charset="0"/>
              <a:buChar char="•"/>
            </a:pPr>
            <a:r>
              <a:rPr lang="ru-RU" sz="1152" dirty="0">
                <a:solidFill>
                  <a:srgbClr val="FF0000"/>
                </a:solidFill>
              </a:rPr>
              <a:t>2 проекта </a:t>
            </a:r>
            <a:r>
              <a:rPr lang="ru-RU" sz="1152" dirty="0"/>
              <a:t>стали победителями конкурса:</a:t>
            </a:r>
          </a:p>
          <a:p>
            <a:r>
              <a:rPr lang="ru-RU" sz="1152" dirty="0"/>
              <a:t>    - </a:t>
            </a:r>
            <a:r>
              <a:rPr lang="ru-RU" sz="1100" b="1" dirty="0" err="1"/>
              <a:t>Мехоношина</a:t>
            </a:r>
            <a:r>
              <a:rPr lang="ru-RU" sz="1100" b="1" dirty="0"/>
              <a:t> Юлия </a:t>
            </a:r>
            <a:r>
              <a:rPr lang="ru-RU" sz="1100" b="1" dirty="0" smtClean="0"/>
              <a:t>Александровна.</a:t>
            </a:r>
            <a:r>
              <a:rPr lang="en-US" sz="1100" dirty="0"/>
              <a:t> </a:t>
            </a:r>
            <a:r>
              <a:rPr lang="ru-RU" sz="1100" dirty="0" smtClean="0"/>
              <a:t>Проект </a:t>
            </a:r>
            <a:r>
              <a:rPr lang="ru-RU" sz="1100" dirty="0"/>
              <a:t>«Добрые сердца</a:t>
            </a:r>
            <a:r>
              <a:rPr lang="ru-RU" sz="1100" dirty="0" smtClean="0"/>
              <a:t>».</a:t>
            </a:r>
            <a:endParaRPr lang="en-US" sz="1100" dirty="0" smtClean="0"/>
          </a:p>
          <a:p>
            <a:endParaRPr lang="ru-RU" sz="1100" dirty="0"/>
          </a:p>
          <a:p>
            <a:r>
              <a:rPr lang="ru-RU" sz="1100" b="1" dirty="0"/>
              <a:t>    - Погиба Анастасия </a:t>
            </a:r>
            <a:r>
              <a:rPr lang="ru-RU" sz="1100" b="1" dirty="0" smtClean="0"/>
              <a:t>Алексеевна</a:t>
            </a:r>
            <a:r>
              <a:rPr lang="ru-RU" sz="1100" dirty="0" smtClean="0"/>
              <a:t>.</a:t>
            </a:r>
            <a:r>
              <a:rPr lang="en-US" sz="1100" dirty="0" smtClean="0"/>
              <a:t> </a:t>
            </a:r>
            <a:r>
              <a:rPr lang="ru-RU" sz="1100" dirty="0" smtClean="0"/>
              <a:t>Проект </a:t>
            </a:r>
            <a:r>
              <a:rPr lang="ru-RU" sz="1100" dirty="0"/>
              <a:t>«Международный диалог </a:t>
            </a:r>
            <a:r>
              <a:rPr lang="ru-RU" sz="1100" dirty="0" smtClean="0"/>
              <a:t>по-русски.  </a:t>
            </a:r>
            <a:r>
              <a:rPr lang="ru-RU" sz="1100" dirty="0" err="1" smtClean="0"/>
              <a:t>Развиртуализация</a:t>
            </a:r>
            <a:r>
              <a:rPr lang="ru-RU" sz="1100" dirty="0"/>
              <a:t>».</a:t>
            </a:r>
            <a:endParaRPr lang="ru-RU" sz="1056" dirty="0"/>
          </a:p>
          <a:p>
            <a:pPr marL="164558" indent="-164558">
              <a:buFont typeface="Arial" pitchFamily="34" charset="0"/>
              <a:buChar char="•"/>
            </a:pPr>
            <a:endParaRPr lang="ru-RU" sz="1056" dirty="0"/>
          </a:p>
          <a:p>
            <a:endParaRPr lang="ru-RU" sz="1056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69" y="1723167"/>
            <a:ext cx="3030830" cy="13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" y="0"/>
            <a:ext cx="5850468" cy="329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" y="0"/>
            <a:ext cx="5851199" cy="329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136" y="55809"/>
            <a:ext cx="4494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Номинация «Мое здоровье»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45" y="425002"/>
            <a:ext cx="55894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Номинация включает проекты, направленные на</a:t>
            </a:r>
            <a:r>
              <a:rPr lang="ru-RU" sz="1000" dirty="0"/>
              <a:t>:</a:t>
            </a:r>
          </a:p>
          <a:p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развитие деятельности в области физической культуры и спорта </a:t>
            </a:r>
            <a:r>
              <a:rPr lang="ru-RU" sz="1000" dirty="0"/>
              <a:t> (</a:t>
            </a:r>
            <a:r>
              <a:rPr lang="ru-RU" sz="1000" dirty="0"/>
              <a:t>за исключением профессионального спорта</a:t>
            </a:r>
            <a:r>
              <a:rPr lang="ru-RU" sz="1000" dirty="0"/>
              <a:t>);</a:t>
            </a:r>
          </a:p>
          <a:p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развитие </a:t>
            </a:r>
            <a:r>
              <a:rPr lang="ru-RU" sz="1000" dirty="0"/>
              <a:t>научных исследований в области изучения факторов риска (курение, алкоголь, неправильное питание и низкая физическая активность) </a:t>
            </a:r>
            <a:r>
              <a:rPr lang="ru-RU" sz="1000" dirty="0"/>
              <a:t>и </a:t>
            </a:r>
            <a:r>
              <a:rPr lang="ru-RU" sz="1000" dirty="0"/>
              <a:t>их влияния на здоровье человека</a:t>
            </a:r>
            <a:r>
              <a:rPr lang="ru-RU" sz="1000" dirty="0"/>
              <a:t>;</a:t>
            </a:r>
          </a:p>
          <a:p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охрану </a:t>
            </a:r>
            <a:r>
              <a:rPr lang="ru-RU" sz="1000" dirty="0"/>
              <a:t>здоровья человека, в том числе проектов, направленных, </a:t>
            </a:r>
            <a:r>
              <a:rPr lang="ru-RU" sz="1000" dirty="0"/>
              <a:t>на </a:t>
            </a:r>
            <a:r>
              <a:rPr lang="ru-RU" sz="1000" dirty="0"/>
              <a:t>снижение воздействия основных факторов риска: курение, алкоголизм, наркомания, неправильное питание, отсутствие физической активности, рискованное репродуктивное поведение и др</a:t>
            </a:r>
            <a:r>
              <a:rPr lang="ru-RU" sz="1000" dirty="0"/>
              <a:t>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815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136" y="55809"/>
            <a:ext cx="4494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Номинация «Мое здоровье»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062" y="261867"/>
            <a:ext cx="55207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гигиеническое воспитание населения, включая программы первичной профилактики (правильное питание, ответственное отношение к здоровью и пр.)  </a:t>
            </a:r>
            <a:r>
              <a:rPr lang="ru-RU" sz="1000" dirty="0" smtClean="0"/>
              <a:t>и </a:t>
            </a:r>
            <a:r>
              <a:rPr lang="ru-RU" sz="1000" dirty="0"/>
              <a:t>профилактику отдельных заболеваний</a:t>
            </a:r>
            <a:r>
              <a:rPr lang="ru-RU" sz="1000" dirty="0"/>
              <a:t>;</a:t>
            </a:r>
          </a:p>
          <a:p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внедрение здоровье сберегающих технологий в образовательных организациях</a:t>
            </a:r>
            <a:r>
              <a:rPr lang="ru-RU" sz="100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развитие добровольчества и наставничества в сфере здравоохранения</a:t>
            </a:r>
            <a:r>
              <a:rPr lang="ru-RU" sz="100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внедрение и развитие инициатив по формированию здорового пространства </a:t>
            </a:r>
            <a:r>
              <a:rPr lang="ru-RU" sz="1000" dirty="0"/>
              <a:t>и </a:t>
            </a:r>
            <a:r>
              <a:rPr lang="ru-RU" sz="1000" dirty="0"/>
              <a:t>развитию здоровых территорий (городов и сел</a:t>
            </a:r>
            <a:r>
              <a:rPr lang="ru-RU" sz="1000" dirty="0"/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развитие и внедрение корпоративных программ по укреплению здоровья   </a:t>
            </a:r>
            <a:r>
              <a:rPr lang="ru-RU" sz="1000" dirty="0"/>
              <a:t>на </a:t>
            </a:r>
            <a:r>
              <a:rPr lang="ru-RU" sz="1000" dirty="0"/>
              <a:t>рабочих местах;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4559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" y="0"/>
            <a:ext cx="5850468" cy="329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" y="0"/>
            <a:ext cx="5850468" cy="329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" y="0"/>
            <a:ext cx="5851199" cy="329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" y="0"/>
            <a:ext cx="5851199" cy="329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" y="0"/>
            <a:ext cx="5850468" cy="329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" y="0"/>
            <a:ext cx="5851199" cy="329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" y="0"/>
            <a:ext cx="5851199" cy="329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" y="0"/>
            <a:ext cx="5851199" cy="329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" y="0"/>
            <a:ext cx="5851535" cy="329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253</Words>
  <Application>Microsoft Office PowerPoint</Application>
  <PresentationFormat>Произвольный</PresentationFormat>
  <Paragraphs>38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Verdana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Научно-исследовательское управление</dc:creator>
  <cp:lastModifiedBy>Научно-исследовательское управление</cp:lastModifiedBy>
  <cp:revision>1</cp:revision>
  <dcterms:modified xsi:type="dcterms:W3CDTF">2019-03-12T06:27:00Z</dcterms:modified>
</cp:coreProperties>
</file>