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74" r:id="rId6"/>
    <p:sldId id="259" r:id="rId7"/>
    <p:sldId id="275" r:id="rId8"/>
    <p:sldId id="276" r:id="rId9"/>
    <p:sldId id="277" r:id="rId10"/>
    <p:sldId id="279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69" r:id="rId25"/>
    <p:sldId id="272" r:id="rId26"/>
  </p:sldIdLst>
  <p:sldSz cx="9753600" cy="7315200"/>
  <p:notesSz cx="6858000" cy="9144000"/>
  <p:embeddedFontLst>
    <p:embeddedFont>
      <p:font typeface="Poppins Medium" panose="020B0604020202020204" charset="0"/>
      <p:regular r:id="rId27"/>
    </p:embeddedFont>
    <p:embeddedFont>
      <p:font typeface="Monotype Corsiva" panose="03010101010201010101" pitchFamily="66" charset="0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 Extra-Bold" panose="020B0604020202020204" charset="-52"/>
      <p:regular r:id="rId33"/>
    </p:embeddedFont>
    <p:embeddedFont>
      <p:font typeface="Poppins Medium 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15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hyperlink" Target="http://www.&#1075;&#1077;&#1088;&#1086;&#1080;-&#1091;&#1088;&#1072;&#1083;&#1072;.&#1088;&#1092;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0749" b="20749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022080" y="1815737"/>
            <a:ext cx="74398" cy="5499463"/>
          </a:xfrm>
          <a:prstGeom prst="rect">
            <a:avLst/>
          </a:prstGeom>
          <a:solidFill>
            <a:srgbClr val="FF1616"/>
          </a:solidFill>
        </p:spPr>
      </p:sp>
      <p:sp>
        <p:nvSpPr>
          <p:cNvPr id="5" name="AutoShape 5"/>
          <p:cNvSpPr/>
          <p:nvPr/>
        </p:nvSpPr>
        <p:spPr>
          <a:xfrm>
            <a:off x="-104052" y="-105477"/>
            <a:ext cx="824524" cy="1257718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6" name="AutoShape 6"/>
          <p:cNvSpPr/>
          <p:nvPr/>
        </p:nvSpPr>
        <p:spPr>
          <a:xfrm>
            <a:off x="0" y="682528"/>
            <a:ext cx="5797202" cy="66887"/>
          </a:xfrm>
          <a:prstGeom prst="rect">
            <a:avLst/>
          </a:prstGeom>
          <a:solidFill>
            <a:srgbClr val="FF1616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117535" y="166227"/>
            <a:ext cx="2496284" cy="185557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16200000">
            <a:off x="-2474951" y="3378982"/>
            <a:ext cx="555588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14"/>
              </a:lnSpc>
            </a:pPr>
            <a:r>
              <a:rPr lang="en-US" sz="2100" spc="231" dirty="0">
                <a:solidFill>
                  <a:srgbClr val="FDFDFD"/>
                </a:solidFill>
                <a:latin typeface="Glacial Indifference Bold"/>
              </a:rPr>
              <a:t>#ГЕРОИУРАЛА #ГЕРОИРОССИИ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988" y="1565717"/>
            <a:ext cx="5431425" cy="54314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1"/>
            <a:ext cx="9753600" cy="1263268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33330" y="371452"/>
            <a:ext cx="8233559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600" dirty="0" smtClean="0">
                <a:solidFill>
                  <a:srgbClr val="FF1616"/>
                </a:solidFill>
                <a:latin typeface="Montserrat Extra-Bold"/>
              </a:rPr>
              <a:t>САМЫЙ МОЛОДОЙ</a:t>
            </a:r>
          </a:p>
          <a:p>
            <a:r>
              <a:rPr lang="ru-RU" sz="2600" dirty="0" smtClean="0">
                <a:solidFill>
                  <a:srgbClr val="FF1616"/>
                </a:solidFill>
                <a:latin typeface="Montserrat Extra-Bold"/>
              </a:rPr>
              <a:t> ГЕРОЙ РОССИЙСКОЙ ФЕДЕРАЦИИ</a:t>
            </a:r>
            <a:endParaRPr lang="ru-RU" b="1" dirty="0" smtClean="0">
              <a:solidFill>
                <a:schemeClr val="bg1"/>
              </a:solidFill>
              <a:latin typeface="Montserrat Extra-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8600" y="1536737"/>
            <a:ext cx="5229281" cy="15696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dirty="0" smtClean="0"/>
              <a:t>МАГОМЕД ТАШУХАДЖИЕВ</a:t>
            </a:r>
          </a:p>
          <a:p>
            <a:r>
              <a:rPr lang="ru-RU" dirty="0" smtClean="0"/>
              <a:t>(30 </a:t>
            </a:r>
            <a:r>
              <a:rPr lang="ru-RU" dirty="0"/>
              <a:t>сентября 1985 — 23 июля 2001) — чеченский подросток, погибший в бою с террористами, защищая свою семью. Звание Героя России получил посмертно в возрасте 15-ти лет. 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57800" y="1536737"/>
            <a:ext cx="4404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3" name="Freeform 4"/>
          <p:cNvSpPr/>
          <p:nvPr/>
        </p:nvSpPr>
        <p:spPr>
          <a:xfrm>
            <a:off x="463835" y="3245193"/>
            <a:ext cx="3705280" cy="3841407"/>
          </a:xfrm>
          <a:custGeom>
            <a:avLst/>
            <a:gdLst/>
            <a:ahLst/>
            <a:cxnLst/>
            <a:rect l="l" t="t" r="r" b="b"/>
            <a:pathLst>
              <a:path w="6393378" h="2149653">
                <a:moveTo>
                  <a:pt x="0" y="0"/>
                </a:moveTo>
                <a:lnTo>
                  <a:pt x="6393378" y="0"/>
                </a:lnTo>
                <a:lnTo>
                  <a:pt x="6393378" y="2149653"/>
                </a:lnTo>
                <a:lnTo>
                  <a:pt x="0" y="2149653"/>
                </a:lnTo>
                <a:close/>
              </a:path>
            </a:pathLst>
          </a:custGeom>
          <a:solidFill>
            <a:srgbClr val="008037"/>
          </a:solidFill>
        </p:spPr>
      </p:sp>
      <p:sp>
        <p:nvSpPr>
          <p:cNvPr id="12" name="Прямоугольник 11"/>
          <p:cNvSpPr/>
          <p:nvPr/>
        </p:nvSpPr>
        <p:spPr>
          <a:xfrm>
            <a:off x="5228129" y="2149386"/>
            <a:ext cx="429062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Отец Магомеда </a:t>
            </a:r>
            <a:r>
              <a:rPr lang="ru-RU" dirty="0" err="1"/>
              <a:t>Сайди</a:t>
            </a:r>
            <a:r>
              <a:rPr lang="ru-RU" dirty="0"/>
              <a:t> служил участковым инспектором Заводского РОВД Грозного. В ночь с 22 на 23 июля 2001 года банда Магомеда Цагараева напала на семью </a:t>
            </a:r>
            <a:r>
              <a:rPr lang="ru-RU" dirty="0" err="1"/>
              <a:t>Ташухаджиевых</a:t>
            </a:r>
            <a:r>
              <a:rPr lang="ru-RU" dirty="0"/>
              <a:t>. </a:t>
            </a:r>
            <a:endParaRPr lang="ru-RU" dirty="0" smtClean="0"/>
          </a:p>
          <a:p>
            <a:pPr algn="ctr"/>
            <a:r>
              <a:rPr lang="ru-RU" dirty="0" smtClean="0"/>
              <a:t>Во </a:t>
            </a:r>
            <a:r>
              <a:rPr lang="ru-RU" dirty="0"/>
              <a:t>время нападения в их доме вместе с семьёй находился начальник криминальной милиции Заводского района Грозного Расул </a:t>
            </a:r>
            <a:r>
              <a:rPr lang="ru-RU" dirty="0" err="1"/>
              <a:t>Хабусиев</a:t>
            </a:r>
            <a:r>
              <a:rPr lang="ru-RU" dirty="0"/>
              <a:t>. </a:t>
            </a:r>
            <a:endParaRPr lang="ru-RU" dirty="0" smtClean="0"/>
          </a:p>
          <a:p>
            <a:pPr algn="ctr"/>
            <a:r>
              <a:rPr lang="ru-RU" dirty="0" err="1" smtClean="0"/>
              <a:t>Сайди</a:t>
            </a:r>
            <a:r>
              <a:rPr lang="ru-RU" dirty="0" smtClean="0"/>
              <a:t> </a:t>
            </a:r>
            <a:r>
              <a:rPr lang="ru-RU" dirty="0"/>
              <a:t>и Расул были расстреляны на улице. Магомед и его младший брат Ислам по очереди отстреливались </a:t>
            </a:r>
            <a:endParaRPr lang="ru-RU" dirty="0" smtClean="0"/>
          </a:p>
          <a:p>
            <a:pPr algn="ctr"/>
            <a:r>
              <a:rPr lang="ru-RU" dirty="0" smtClean="0"/>
              <a:t>от </a:t>
            </a:r>
            <a:r>
              <a:rPr lang="ru-RU" dirty="0"/>
              <a:t>боевиков из отцовского автомата,  убили самого Цагараева и еще двух бандитов. В перестрелке Магомед был смертельно ранен и умер в больнице </a:t>
            </a:r>
            <a:endParaRPr lang="ru-RU" dirty="0" smtClean="0"/>
          </a:p>
          <a:p>
            <a:pPr algn="ctr"/>
            <a:r>
              <a:rPr lang="ru-RU" dirty="0" smtClean="0"/>
              <a:t>на </a:t>
            </a:r>
            <a:r>
              <a:rPr lang="ru-RU" dirty="0"/>
              <a:t>следующий день.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r="6836"/>
          <a:stretch/>
        </p:blipFill>
        <p:spPr>
          <a:xfrm>
            <a:off x="685800" y="3346769"/>
            <a:ext cx="3261351" cy="362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18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1"/>
            <a:ext cx="9753600" cy="1263268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48705" y="186669"/>
            <a:ext cx="823355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600" b="1" dirty="0" smtClean="0">
                <a:solidFill>
                  <a:srgbClr val="FF1616"/>
                </a:solidFill>
                <a:latin typeface="+mj-lt"/>
              </a:rPr>
              <a:t>ЖЕНЩИНЫ ГЕРОИ</a:t>
            </a:r>
            <a:endParaRPr lang="ru-RU" sz="3600" b="1" dirty="0">
              <a:solidFill>
                <a:srgbClr val="FF1616"/>
              </a:solidFill>
              <a:latin typeface="+mj-lt"/>
            </a:endParaRPr>
          </a:p>
          <a:p>
            <a:pPr lvl="0"/>
            <a:r>
              <a:rPr lang="ru-RU" b="1" dirty="0" smtClean="0">
                <a:solidFill>
                  <a:prstClr val="white"/>
                </a:solidFill>
              </a:rPr>
              <a:t>В России  </a:t>
            </a:r>
            <a:r>
              <a:rPr lang="ru-RU" b="1" dirty="0">
                <a:solidFill>
                  <a:prstClr val="white"/>
                </a:solidFill>
              </a:rPr>
              <a:t>17 женщин, удостоенных звания Героя Российской </a:t>
            </a:r>
            <a:r>
              <a:rPr lang="ru-RU" b="1" dirty="0" smtClean="0">
                <a:solidFill>
                  <a:prstClr val="white"/>
                </a:solidFill>
              </a:rPr>
              <a:t>Федерации, </a:t>
            </a:r>
          </a:p>
          <a:p>
            <a:pPr lvl="0"/>
            <a:r>
              <a:rPr lang="ru-RU" b="1" dirty="0" smtClean="0">
                <a:solidFill>
                  <a:prstClr val="white"/>
                </a:solidFill>
              </a:rPr>
              <a:t>9 </a:t>
            </a:r>
            <a:r>
              <a:rPr lang="ru-RU" b="1" dirty="0">
                <a:solidFill>
                  <a:prstClr val="white"/>
                </a:solidFill>
              </a:rPr>
              <a:t>из них получили звание за </a:t>
            </a:r>
            <a:r>
              <a:rPr lang="ru-RU" b="1" dirty="0" smtClean="0">
                <a:solidFill>
                  <a:prstClr val="white"/>
                </a:solidFill>
              </a:rPr>
              <a:t>подвиги, </a:t>
            </a:r>
            <a:r>
              <a:rPr lang="ru-RU" b="1" dirty="0">
                <a:solidFill>
                  <a:prstClr val="white"/>
                </a:solidFill>
              </a:rPr>
              <a:t>совершенные в </a:t>
            </a:r>
            <a:r>
              <a:rPr lang="ru-RU" b="1" dirty="0" smtClean="0">
                <a:solidFill>
                  <a:prstClr val="white"/>
                </a:solidFill>
              </a:rPr>
              <a:t>СССР.</a:t>
            </a:r>
            <a:endParaRPr lang="ru-RU" b="1" dirty="0">
              <a:solidFill>
                <a:prstClr val="white"/>
              </a:solidFill>
              <a:latin typeface="Montserrat Extra-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836" y="1692261"/>
            <a:ext cx="3048264" cy="327383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1892" y="5176153"/>
            <a:ext cx="3017323" cy="21390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ПЛОТНИКОВА МАРИНА </a:t>
            </a:r>
          </a:p>
          <a:p>
            <a:pPr algn="ctr"/>
            <a:r>
              <a:rPr lang="ru-RU" sz="1900" dirty="0" smtClean="0"/>
              <a:t>Первая женщина  Герой, </a:t>
            </a:r>
          </a:p>
          <a:p>
            <a:pPr algn="ctr"/>
            <a:r>
              <a:rPr lang="ru-RU" sz="1900" dirty="0" smtClean="0"/>
              <a:t>17 лет.  Ценой </a:t>
            </a:r>
            <a:r>
              <a:rPr lang="ru-RU" sz="1900" dirty="0"/>
              <a:t>своей жизни </a:t>
            </a:r>
            <a:r>
              <a:rPr lang="ru-RU" sz="1900" dirty="0" smtClean="0"/>
              <a:t>спасла </a:t>
            </a:r>
            <a:r>
              <a:rPr lang="ru-RU" sz="1900" dirty="0"/>
              <a:t>нескольких утопающих </a:t>
            </a:r>
            <a:r>
              <a:rPr lang="ru-RU" sz="1900" dirty="0" smtClean="0"/>
              <a:t>детей.</a:t>
            </a:r>
          </a:p>
          <a:p>
            <a:pPr algn="ctr"/>
            <a:r>
              <a:rPr lang="ru-RU" sz="1900" dirty="0" smtClean="0"/>
              <a:t>Звание присвоено посмертно.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618777" y="5234487"/>
            <a:ext cx="3017323" cy="24006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КОНДАКОВА ЕЛЕНА</a:t>
            </a:r>
            <a:r>
              <a:rPr lang="ru-RU" sz="1900" dirty="0" smtClean="0"/>
              <a:t> Летчик-космонавт,</a:t>
            </a:r>
          </a:p>
          <a:p>
            <a:pPr algn="ctr"/>
            <a:r>
              <a:rPr lang="ru-RU" sz="1900" dirty="0" smtClean="0"/>
              <a:t> первая женщина, которая провела в </a:t>
            </a:r>
            <a:r>
              <a:rPr lang="ru-RU" sz="1900" dirty="0"/>
              <a:t>к</a:t>
            </a:r>
            <a:r>
              <a:rPr lang="ru-RU" sz="1900" dirty="0" smtClean="0"/>
              <a:t>осмосе </a:t>
            </a:r>
          </a:p>
          <a:p>
            <a:pPr algn="ctr"/>
            <a:r>
              <a:rPr lang="ru-RU" sz="1900" dirty="0" smtClean="0"/>
              <a:t>5 месяцев.</a:t>
            </a:r>
          </a:p>
          <a:p>
            <a:pPr algn="ctr"/>
            <a:endParaRPr lang="ru-RU" sz="1900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485" y="1692261"/>
            <a:ext cx="3048264" cy="32738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4" y="1684474"/>
            <a:ext cx="3048264" cy="327383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447971" y="5234487"/>
            <a:ext cx="3017323" cy="12618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ЕГОРОВА ЛЮБОВЬ</a:t>
            </a:r>
          </a:p>
          <a:p>
            <a:pPr algn="ctr"/>
            <a:r>
              <a:rPr lang="ru-RU" sz="1900" dirty="0" smtClean="0"/>
              <a:t>Выдающаяся </a:t>
            </a:r>
          </a:p>
          <a:p>
            <a:pPr algn="ctr"/>
            <a:r>
              <a:rPr lang="ru-RU" sz="1900" dirty="0" smtClean="0"/>
              <a:t>спортсменка-лыжница.</a:t>
            </a:r>
          </a:p>
          <a:p>
            <a:pPr algn="ctr"/>
            <a:endParaRPr lang="ru-RU" sz="19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"/>
          <a:stretch/>
        </p:blipFill>
        <p:spPr>
          <a:xfrm>
            <a:off x="6746110" y="1828800"/>
            <a:ext cx="2663123" cy="3037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11549"/>
          <a:stretch/>
        </p:blipFill>
        <p:spPr>
          <a:xfrm>
            <a:off x="3541737" y="1828800"/>
            <a:ext cx="2800429" cy="29836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r="21232"/>
          <a:stretch/>
        </p:blipFill>
        <p:spPr>
          <a:xfrm>
            <a:off x="244270" y="1828800"/>
            <a:ext cx="2826191" cy="29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1"/>
            <a:ext cx="9753600" cy="1263268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48705" y="186669"/>
            <a:ext cx="823355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600" b="1" dirty="0" smtClean="0">
                <a:solidFill>
                  <a:srgbClr val="FF1616"/>
                </a:solidFill>
                <a:latin typeface="+mj-lt"/>
              </a:rPr>
              <a:t>ЖЕНЩИНЫ ГЕРОИ</a:t>
            </a:r>
            <a:endParaRPr lang="ru-RU" sz="3600" b="1" dirty="0">
              <a:solidFill>
                <a:srgbClr val="FF1616"/>
              </a:solidFill>
              <a:latin typeface="+mj-lt"/>
            </a:endParaRPr>
          </a:p>
          <a:p>
            <a:pPr lvl="0"/>
            <a:r>
              <a:rPr lang="ru-RU" b="1" dirty="0" smtClean="0">
                <a:solidFill>
                  <a:prstClr val="white"/>
                </a:solidFill>
              </a:rPr>
              <a:t>В России </a:t>
            </a:r>
            <a:r>
              <a:rPr lang="ru-RU" b="1" dirty="0">
                <a:solidFill>
                  <a:prstClr val="white"/>
                </a:solidFill>
              </a:rPr>
              <a:t>— 17 женщин, удостоенных звания Героя Российской </a:t>
            </a:r>
            <a:r>
              <a:rPr lang="ru-RU" b="1" dirty="0" smtClean="0">
                <a:solidFill>
                  <a:prstClr val="white"/>
                </a:solidFill>
              </a:rPr>
              <a:t>Федерации, </a:t>
            </a:r>
          </a:p>
          <a:p>
            <a:pPr lvl="0"/>
            <a:r>
              <a:rPr lang="ru-RU" b="1" dirty="0" smtClean="0">
                <a:solidFill>
                  <a:prstClr val="white"/>
                </a:solidFill>
              </a:rPr>
              <a:t>9 </a:t>
            </a:r>
            <a:r>
              <a:rPr lang="ru-RU" b="1" dirty="0">
                <a:solidFill>
                  <a:prstClr val="white"/>
                </a:solidFill>
              </a:rPr>
              <a:t>из них получили звание за </a:t>
            </a:r>
            <a:r>
              <a:rPr lang="ru-RU" b="1" dirty="0" smtClean="0">
                <a:solidFill>
                  <a:prstClr val="white"/>
                </a:solidFill>
              </a:rPr>
              <a:t>подвиги, </a:t>
            </a:r>
            <a:r>
              <a:rPr lang="ru-RU" b="1" dirty="0">
                <a:solidFill>
                  <a:prstClr val="white"/>
                </a:solidFill>
              </a:rPr>
              <a:t>совершенные в </a:t>
            </a:r>
            <a:r>
              <a:rPr lang="ru-RU" b="1" dirty="0" smtClean="0">
                <a:solidFill>
                  <a:prstClr val="white"/>
                </a:solidFill>
              </a:rPr>
              <a:t>СССР.</a:t>
            </a:r>
            <a:endParaRPr lang="ru-RU" b="1" dirty="0">
              <a:solidFill>
                <a:prstClr val="white"/>
              </a:solidFill>
              <a:latin typeface="Montserrat Extra-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836" y="1692261"/>
            <a:ext cx="3048264" cy="327383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8705" y="5117115"/>
            <a:ext cx="3017323" cy="21390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ЯНИНА ИРИНА</a:t>
            </a:r>
          </a:p>
          <a:p>
            <a:pPr algn="ctr"/>
            <a:r>
              <a:rPr lang="ru-RU" sz="1900" dirty="0" smtClean="0"/>
              <a:t>Участница второй чеченской войны, сержант внутренних </a:t>
            </a:r>
            <a:r>
              <a:rPr lang="ru-RU" sz="1900" dirty="0"/>
              <a:t>войск, </a:t>
            </a:r>
            <a:r>
              <a:rPr lang="ru-RU" sz="1900" dirty="0" smtClean="0"/>
              <a:t>медсестра. </a:t>
            </a:r>
          </a:p>
          <a:p>
            <a:pPr algn="ctr"/>
            <a:r>
              <a:rPr lang="ru-RU" sz="1900" dirty="0" smtClean="0"/>
              <a:t>Звание присвоено посмертно.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618777" y="5234487"/>
            <a:ext cx="3017323" cy="24006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СЕРОВА ЕЛЕНА</a:t>
            </a:r>
          </a:p>
          <a:p>
            <a:pPr algn="ctr"/>
            <a:r>
              <a:rPr lang="ru-RU" sz="1900" dirty="0" smtClean="0"/>
              <a:t>Летчик-космонавт,</a:t>
            </a:r>
          </a:p>
          <a:p>
            <a:pPr algn="ctr"/>
            <a:r>
              <a:rPr lang="ru-RU" sz="1900" dirty="0" smtClean="0"/>
              <a:t> последняя на сегодняшний день женщина-Герой РФ.</a:t>
            </a:r>
          </a:p>
          <a:p>
            <a:pPr algn="ctr"/>
            <a:endParaRPr lang="ru-RU" sz="1900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485" y="1692261"/>
            <a:ext cx="3048264" cy="32738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4" y="1684474"/>
            <a:ext cx="3048264" cy="327383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447971" y="5234487"/>
            <a:ext cx="3017323" cy="12618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ЛАЗУТИНА ЛАРИСА</a:t>
            </a:r>
          </a:p>
          <a:p>
            <a:pPr algn="ctr"/>
            <a:r>
              <a:rPr lang="ru-RU" sz="1900" dirty="0" smtClean="0"/>
              <a:t>Выдающаяся спортсменка-лыжница.</a:t>
            </a:r>
          </a:p>
          <a:p>
            <a:pPr algn="ctr"/>
            <a:endParaRPr lang="ru-RU" sz="1900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4" t="1412" r="15107" b="10552"/>
          <a:stretch/>
        </p:blipFill>
        <p:spPr>
          <a:xfrm>
            <a:off x="3518395" y="1843279"/>
            <a:ext cx="2717074" cy="2971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78"/>
          <a:stretch/>
        </p:blipFill>
        <p:spPr>
          <a:xfrm>
            <a:off x="6696801" y="1843279"/>
            <a:ext cx="2785663" cy="29718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309254" y="1843279"/>
            <a:ext cx="2665284" cy="288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56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1"/>
            <a:ext cx="9753600" cy="1263268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48705" y="186669"/>
            <a:ext cx="823355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600" b="1" dirty="0" smtClean="0">
                <a:solidFill>
                  <a:srgbClr val="FF1616"/>
                </a:solidFill>
                <a:latin typeface="+mj-lt"/>
              </a:rPr>
              <a:t>ЖЕНЩИНЫ ГЕРОИ</a:t>
            </a:r>
            <a:endParaRPr lang="ru-RU" sz="3600" b="1" dirty="0">
              <a:solidFill>
                <a:srgbClr val="FF1616"/>
              </a:solidFill>
              <a:latin typeface="+mj-lt"/>
            </a:endParaRPr>
          </a:p>
          <a:p>
            <a:pPr lvl="0"/>
            <a:r>
              <a:rPr lang="ru-RU" b="1" dirty="0" smtClean="0">
                <a:solidFill>
                  <a:prstClr val="white"/>
                </a:solidFill>
              </a:rPr>
              <a:t>В России </a:t>
            </a:r>
            <a:r>
              <a:rPr lang="ru-RU" b="1" dirty="0">
                <a:solidFill>
                  <a:prstClr val="white"/>
                </a:solidFill>
              </a:rPr>
              <a:t>— 17 женщин, удостоенных звания Героя Российской </a:t>
            </a:r>
            <a:r>
              <a:rPr lang="ru-RU" b="1" dirty="0" smtClean="0">
                <a:solidFill>
                  <a:prstClr val="white"/>
                </a:solidFill>
              </a:rPr>
              <a:t>Федерации, </a:t>
            </a:r>
          </a:p>
          <a:p>
            <a:pPr lvl="0"/>
            <a:r>
              <a:rPr lang="ru-RU" b="1" dirty="0" smtClean="0">
                <a:solidFill>
                  <a:prstClr val="white"/>
                </a:solidFill>
              </a:rPr>
              <a:t>9 </a:t>
            </a:r>
            <a:r>
              <a:rPr lang="ru-RU" b="1" dirty="0">
                <a:solidFill>
                  <a:prstClr val="white"/>
                </a:solidFill>
              </a:rPr>
              <a:t>из них получили звание за </a:t>
            </a:r>
            <a:r>
              <a:rPr lang="ru-RU" b="1" dirty="0" smtClean="0">
                <a:solidFill>
                  <a:prstClr val="white"/>
                </a:solidFill>
              </a:rPr>
              <a:t>подвиги, </a:t>
            </a:r>
            <a:r>
              <a:rPr lang="ru-RU" b="1" dirty="0">
                <a:solidFill>
                  <a:prstClr val="white"/>
                </a:solidFill>
              </a:rPr>
              <a:t>совершенные в </a:t>
            </a:r>
            <a:r>
              <a:rPr lang="ru-RU" b="1" dirty="0" smtClean="0">
                <a:solidFill>
                  <a:prstClr val="white"/>
                </a:solidFill>
              </a:rPr>
              <a:t>СССР.</a:t>
            </a:r>
            <a:endParaRPr lang="ru-RU" b="1" dirty="0">
              <a:solidFill>
                <a:prstClr val="white"/>
              </a:solidFill>
              <a:latin typeface="Montserrat Extra-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8705" y="5202675"/>
            <a:ext cx="3966094" cy="12618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БРУСНИКОВА НИНА </a:t>
            </a:r>
          </a:p>
          <a:p>
            <a:pPr algn="ctr"/>
            <a:r>
              <a:rPr lang="ru-RU" sz="1900" dirty="0" smtClean="0"/>
              <a:t>Оператор машинного доения.</a:t>
            </a:r>
          </a:p>
          <a:p>
            <a:pPr algn="ctr"/>
            <a:r>
              <a:rPr lang="ru-RU" sz="1900" dirty="0" smtClean="0"/>
              <a:t>Спасла из огня более </a:t>
            </a:r>
          </a:p>
          <a:p>
            <a:pPr algn="ctr"/>
            <a:r>
              <a:rPr lang="ru-RU" sz="1900" dirty="0" smtClean="0"/>
              <a:t>1 000 голов коров.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684474"/>
            <a:ext cx="4315695" cy="31319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04" y="1684474"/>
            <a:ext cx="3966095" cy="313190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105400" y="5202675"/>
            <a:ext cx="4377064" cy="15542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АРАПХАНОВА МАРЕМ </a:t>
            </a:r>
          </a:p>
          <a:p>
            <a:pPr algn="ctr"/>
            <a:r>
              <a:rPr lang="ru-RU" sz="1900" dirty="0" smtClean="0"/>
              <a:t>Ценой собственной жизни спасла свое село от захвата боевиками.</a:t>
            </a:r>
          </a:p>
          <a:p>
            <a:pPr algn="ctr"/>
            <a:r>
              <a:rPr lang="ru-RU" sz="1900" dirty="0" smtClean="0"/>
              <a:t>Звание присвоено посмертно.</a:t>
            </a:r>
          </a:p>
          <a:p>
            <a:pPr algn="ctr"/>
            <a:endParaRPr lang="ru-RU" sz="19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58220"/>
            <a:ext cx="3643226" cy="27324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5" b="41322"/>
          <a:stretch/>
        </p:blipFill>
        <p:spPr>
          <a:xfrm>
            <a:off x="5257800" y="1847334"/>
            <a:ext cx="4002032" cy="27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98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1"/>
            <a:ext cx="9753600" cy="1263268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81839" y="386763"/>
            <a:ext cx="823355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600" b="1" dirty="0" smtClean="0">
                <a:solidFill>
                  <a:srgbClr val="FF1616"/>
                </a:solidFill>
                <a:latin typeface="+mj-lt"/>
              </a:rPr>
              <a:t>ГЕРОИ РОССИИ - КОСМОНАВТЫ</a:t>
            </a:r>
            <a:endParaRPr lang="ru-RU" sz="3600" b="1" dirty="0">
              <a:solidFill>
                <a:srgbClr val="FF1616"/>
              </a:solidFill>
              <a:latin typeface="+mj-lt"/>
            </a:endParaRPr>
          </a:p>
          <a:p>
            <a:pPr lvl="0"/>
            <a:r>
              <a:rPr lang="ru-RU" b="1" dirty="0" smtClean="0">
                <a:solidFill>
                  <a:prstClr val="white"/>
                </a:solidFill>
              </a:rPr>
              <a:t>Высшего звания России удостоены 49 летчиков-космонавтов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1892" y="4883765"/>
            <a:ext cx="2928958" cy="24314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СОЛОВЬЕВ АНАТОЛИЙ</a:t>
            </a:r>
          </a:p>
          <a:p>
            <a:pPr algn="ctr"/>
            <a:r>
              <a:rPr lang="ru-RU" sz="1900" dirty="0" smtClean="0"/>
              <a:t>Рекордсмен </a:t>
            </a:r>
            <a:r>
              <a:rPr lang="ru-RU" sz="1900" dirty="0"/>
              <a:t>по количеству выходов в открытый космос </a:t>
            </a:r>
            <a:r>
              <a:rPr lang="ru-RU" sz="1900" dirty="0" smtClean="0"/>
              <a:t>(16раз) и </a:t>
            </a:r>
            <a:r>
              <a:rPr lang="ru-RU" sz="1900" dirty="0"/>
              <a:t>суммарной продолжительности работы вне </a:t>
            </a:r>
            <a:r>
              <a:rPr lang="ru-RU" sz="1900" dirty="0" smtClean="0"/>
              <a:t>корабля </a:t>
            </a:r>
          </a:p>
          <a:p>
            <a:pPr algn="ctr"/>
            <a:r>
              <a:rPr lang="ru-RU" sz="1900" dirty="0" smtClean="0"/>
              <a:t>(82 часа).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68" y="1676750"/>
            <a:ext cx="2950532" cy="313190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662750" y="4943484"/>
            <a:ext cx="2824811" cy="15542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ПОЛЯКОВ ВАЛЕРИЙ</a:t>
            </a:r>
          </a:p>
          <a:p>
            <a:pPr algn="ctr"/>
            <a:r>
              <a:rPr lang="ru-RU" sz="1900" dirty="0" smtClean="0"/>
              <a:t>Совершил самый длительный полет в космос – </a:t>
            </a:r>
          </a:p>
          <a:p>
            <a:pPr algn="ctr"/>
            <a:r>
              <a:rPr lang="ru-RU" sz="1900" dirty="0" smtClean="0"/>
              <a:t>437 суток и 18 часов.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129" y="1657336"/>
            <a:ext cx="2963871" cy="31715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593" y="1675509"/>
            <a:ext cx="2963872" cy="313190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376602" y="4943484"/>
            <a:ext cx="2824811" cy="22006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ПАДАЛКА ГЕННАДИЙ</a:t>
            </a:r>
          </a:p>
          <a:p>
            <a:pPr algn="ctr"/>
            <a:r>
              <a:rPr lang="ru-RU" sz="2000" dirty="0" smtClean="0"/>
              <a:t>Рекордсмен по количеству полетов -  878 суток за пять полетов. </a:t>
            </a:r>
          </a:p>
          <a:p>
            <a:pPr algn="ctr"/>
            <a:endParaRPr lang="ru-RU" sz="1900" dirty="0" smtClean="0"/>
          </a:p>
          <a:p>
            <a:pPr algn="ctr"/>
            <a:endParaRPr lang="ru-RU" sz="1900" dirty="0" smtClean="0"/>
          </a:p>
        </p:txBody>
      </p:sp>
      <p:pic>
        <p:nvPicPr>
          <p:cNvPr id="1026" name="Picture 2" descr="E:\30 лет званию\8\1  Соловьев.jpg"/>
          <p:cNvPicPr>
            <a:picLocks noChangeAspect="1" noChangeArrowheads="1"/>
          </p:cNvPicPr>
          <p:nvPr/>
        </p:nvPicPr>
        <p:blipFill rotWithShape="1">
          <a:blip r:embed="rId4" cstate="print"/>
          <a:srcRect t="7497" b="17411"/>
          <a:stretch/>
        </p:blipFill>
        <p:spPr bwMode="auto">
          <a:xfrm>
            <a:off x="412304" y="1796861"/>
            <a:ext cx="2559199" cy="2875453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" b="13110"/>
          <a:stretch/>
        </p:blipFill>
        <p:spPr>
          <a:xfrm>
            <a:off x="6844550" y="1796861"/>
            <a:ext cx="2311957" cy="28649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6"/>
          <a:stretch/>
        </p:blipFill>
        <p:spPr>
          <a:xfrm>
            <a:off x="3459283" y="1821368"/>
            <a:ext cx="2724250" cy="28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1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1"/>
            <a:ext cx="9753600" cy="1263268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33331" y="228577"/>
            <a:ext cx="828206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600" b="1" dirty="0" smtClean="0">
                <a:solidFill>
                  <a:srgbClr val="FF1616"/>
                </a:solidFill>
                <a:latin typeface="+mj-lt"/>
              </a:rPr>
              <a:t>ПРОФЕССИЯ ГЕРОЕВ</a:t>
            </a:r>
            <a:endParaRPr lang="ru-RU" sz="3600" b="1" dirty="0">
              <a:solidFill>
                <a:srgbClr val="FF1616"/>
              </a:solidFill>
              <a:latin typeface="+mj-lt"/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Одна из самых сложных,  опасных и героических профессий – летчик испытатель. Почти 100 Героев России являются летчиками-испытателями.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591048" y="2371716"/>
            <a:ext cx="4929222" cy="440120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Участвовал в испытаниях более </a:t>
            </a:r>
          </a:p>
          <a:p>
            <a:pPr algn="ctr"/>
            <a:r>
              <a:rPr lang="ru-RU" sz="2000" dirty="0" smtClean="0"/>
              <a:t>50-ти типов воздушных судов, среди которых - истребители, штурмовики, бомбардировщики. </a:t>
            </a:r>
          </a:p>
          <a:p>
            <a:pPr algn="ctr"/>
            <a:r>
              <a:rPr lang="ru-RU" sz="2000" dirty="0" smtClean="0"/>
              <a:t>Один из самолетов, прошедших проверку летчика, знаменитый Ил-96-300 - широкофюзеляжный </a:t>
            </a:r>
            <a:r>
              <a:rPr lang="ru-RU" sz="2000" dirty="0" err="1" smtClean="0"/>
              <a:t>дальнемагистральный</a:t>
            </a:r>
            <a:r>
              <a:rPr lang="ru-RU" sz="2000" dirty="0" smtClean="0"/>
              <a:t> пассажирский самолет, на котором летает Президент Российской Федерации.</a:t>
            </a:r>
          </a:p>
          <a:p>
            <a:pPr algn="ctr"/>
            <a:r>
              <a:rPr lang="ru-RU" sz="2000" dirty="0" smtClean="0"/>
              <a:t>Звание Героя Российской Федерации присвоено за мужество и героизм, проявленные при испытании новой авиационной техники.</a:t>
            </a:r>
            <a:endParaRPr lang="ru-RU" sz="20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06" y="2228840"/>
            <a:ext cx="3857652" cy="478634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76206" y="1657336"/>
            <a:ext cx="900118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dirty="0" smtClean="0"/>
              <a:t>КНЫШОВ АНАТОЛИЙ НИКОЛАЕВИЧ – </a:t>
            </a:r>
            <a:r>
              <a:rPr lang="ru-RU" sz="2000" dirty="0" smtClean="0"/>
              <a:t>летчик-испытатель первого класса. </a:t>
            </a:r>
            <a:endParaRPr lang="ru-RU" sz="1600" dirty="0"/>
          </a:p>
        </p:txBody>
      </p:sp>
      <p:pic>
        <p:nvPicPr>
          <p:cNvPr id="2050" name="Picture 2" descr="E:\30 лет званию\9\Анатолий Кнышов.jpg"/>
          <p:cNvPicPr>
            <a:picLocks noChangeAspect="1" noChangeArrowheads="1"/>
          </p:cNvPicPr>
          <p:nvPr/>
        </p:nvPicPr>
        <p:blipFill rotWithShape="1">
          <a:blip r:embed="rId4"/>
          <a:srcRect b="9188"/>
          <a:stretch/>
        </p:blipFill>
        <p:spPr bwMode="auto">
          <a:xfrm>
            <a:off x="628328" y="2433464"/>
            <a:ext cx="3230998" cy="4401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161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1"/>
            <a:ext cx="9753600" cy="1263268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33331" y="228577"/>
            <a:ext cx="828206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600" b="1" dirty="0" smtClean="0">
                <a:solidFill>
                  <a:srgbClr val="FF1616"/>
                </a:solidFill>
                <a:latin typeface="+mj-lt"/>
              </a:rPr>
              <a:t>ГЕРОИ РОССИИ - АФГАНЦЫ</a:t>
            </a:r>
            <a:endParaRPr lang="ru-RU" sz="3600" b="1" dirty="0">
              <a:solidFill>
                <a:srgbClr val="FF1616"/>
              </a:solidFill>
              <a:latin typeface="+mj-lt"/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За боевые  заслуги в Афганистане звание Героя Российской Федерации получили семь человек.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591048" y="2586030"/>
            <a:ext cx="5000660" cy="440120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5 января 1987 г. в составе разведгруппы ст. лейтенант Ковтун в бою в </a:t>
            </a:r>
            <a:r>
              <a:rPr lang="ru-RU" sz="2000" dirty="0" err="1" smtClean="0"/>
              <a:t>Мельтанайском</a:t>
            </a:r>
            <a:r>
              <a:rPr lang="ru-RU" sz="2000" dirty="0" smtClean="0"/>
              <a:t> ущелье (провинция Кандагар, Афганистан) захватил документацию и образец зенитно-ракетного комплекса "Стингер", который США поставляли моджахедам. Эти трофеи были показаны на пресс-конференции в </a:t>
            </a:r>
            <a:r>
              <a:rPr lang="ru-RU" sz="2000" dirty="0" err="1" smtClean="0"/>
              <a:t>МИДе</a:t>
            </a:r>
            <a:r>
              <a:rPr lang="ru-RU" sz="2000" dirty="0" smtClean="0"/>
              <a:t> Афганистана как неопровержимое доказательство вмешательства Америки во внутренние дела страны. </a:t>
            </a:r>
          </a:p>
          <a:p>
            <a:pPr algn="ctr"/>
            <a:r>
              <a:rPr lang="ru-RU" sz="2000" dirty="0" smtClean="0"/>
              <a:t>Несмотря на приказ, что первые, кто захватят «Стингер», будут представлены к присвоению звания Героя Советского Союза, никому звание присвоено не было. </a:t>
            </a:r>
            <a:endParaRPr lang="ru-RU" sz="20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68" y="2871782"/>
            <a:ext cx="3857652" cy="424220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76206" y="1657336"/>
            <a:ext cx="9001188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dirty="0" smtClean="0"/>
              <a:t>КОВТУН ВЛАДИМИР ПАВЛОВИЧ – </a:t>
            </a:r>
            <a:r>
              <a:rPr lang="ru-RU" sz="2000" dirty="0" smtClean="0"/>
              <a:t>полковник запаса спецназа ГРУ, участник войны в Афганистане. Получил Звезду Героя за подвиг, совершенный 32 года назад. 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3074" name="Picture 2" descr="E:\30 лет званию\10\владимир Ковтун.jpg"/>
          <p:cNvPicPr>
            <a:picLocks noChangeAspect="1" noChangeArrowheads="1"/>
          </p:cNvPicPr>
          <p:nvPr/>
        </p:nvPicPr>
        <p:blipFill rotWithShape="1">
          <a:blip r:embed="rId4"/>
          <a:srcRect l="11390"/>
          <a:stretch/>
        </p:blipFill>
        <p:spPr bwMode="auto">
          <a:xfrm>
            <a:off x="577410" y="3075727"/>
            <a:ext cx="3312368" cy="3834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161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0"/>
            <a:ext cx="9753600" cy="1409057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61892" y="157138"/>
            <a:ext cx="857256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600" b="1" dirty="0" smtClean="0">
                <a:solidFill>
                  <a:srgbClr val="FF1616"/>
                </a:solidFill>
                <a:latin typeface="+mj-lt"/>
              </a:rPr>
              <a:t>ГЕРОИ НЕПОНЯТНОЙ ВОЙНЫ</a:t>
            </a:r>
            <a:endParaRPr lang="ru-RU" sz="3600" b="1" dirty="0">
              <a:solidFill>
                <a:srgbClr val="FF1616"/>
              </a:solidFill>
              <a:latin typeface="+mj-lt"/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Первая чеченская война невнятная и для многих </a:t>
            </a:r>
            <a:r>
              <a:rPr lang="ru-RU" dirty="0" smtClean="0">
                <a:solidFill>
                  <a:schemeClr val="bg1"/>
                </a:solidFill>
              </a:rPr>
              <a:t>непонятная,  поэтому </a:t>
            </a:r>
            <a:r>
              <a:rPr lang="ru-RU" dirty="0" smtClean="0">
                <a:solidFill>
                  <a:schemeClr val="bg1"/>
                </a:solidFill>
              </a:rPr>
              <a:t>мужество и героизм, проявленные там, вызывают особую гордость. По непроверенным данным 175 солдат и офицеров стали Героями России только за эту первую войну.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4768" y="2871782"/>
            <a:ext cx="4857784" cy="40934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  1994-1995 гг. командир 68-го гвардейского отдельного разведывательного батальона 8-го армейского корпуса генерал-лейтенанта </a:t>
            </a:r>
          </a:p>
          <a:p>
            <a:pPr algn="ctr"/>
            <a:r>
              <a:rPr lang="ru-RU" sz="2000" dirty="0" smtClean="0"/>
              <a:t>Л.Я. Рохлина. Выполнял задачу по захвату стратегически важного здания главпочтамта и гостиницы «Кавказ». </a:t>
            </a:r>
          </a:p>
          <a:p>
            <a:pPr algn="ctr"/>
            <a:r>
              <a:rPr lang="ru-RU" sz="2000" dirty="0" smtClean="0"/>
              <a:t>Действия разведгруппы Шадрина обеспечили взятие президентского дворца Джохара Дудаева 19 января 1995 года, в результате  чего произошел перелом в первой чеченской войне в пользу федеральных сил. </a:t>
            </a:r>
            <a:endParaRPr lang="ru-RU" sz="20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70" y="2871782"/>
            <a:ext cx="3214710" cy="428628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76206" y="1657336"/>
            <a:ext cx="9144064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/>
              <a:t>ШАДРИН РОМАН АЛЕКСАНДРОВИЧ</a:t>
            </a:r>
          </a:p>
          <a:p>
            <a:pPr algn="r"/>
            <a:r>
              <a:rPr lang="ru-RU" sz="2000" dirty="0" smtClean="0"/>
              <a:t>генерал-майор, участник первой и второй чеченских войн, вооруженных конфликтов в Южной Осетии и на Донбассе. 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4098" name="Picture 2" descr="E:\30 лет званию\11\Шадр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1246" y="3014658"/>
            <a:ext cx="2891117" cy="40147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161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1"/>
            <a:ext cx="9753600" cy="1263268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33331" y="228577"/>
            <a:ext cx="828206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600" b="1" dirty="0" smtClean="0">
                <a:solidFill>
                  <a:srgbClr val="FF1616"/>
                </a:solidFill>
                <a:latin typeface="+mj-lt"/>
              </a:rPr>
              <a:t>САМЫЙ ТИТУЛОВАННЫЙ ОФИЦЕР – ГЕРОЙ РФ</a:t>
            </a:r>
            <a:endParaRPr lang="ru-RU" sz="3600" b="1" dirty="0">
              <a:solidFill>
                <a:srgbClr val="FF1616"/>
              </a:solidFill>
              <a:latin typeface="+mj-l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448172" y="2800344"/>
            <a:ext cx="5143536" cy="40934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Занесен в Книгу рекордов вооруженных сил РФ, как человек, имеющий наибольшее количество боевых наград – их у него 8. </a:t>
            </a:r>
          </a:p>
          <a:p>
            <a:pPr algn="ctr"/>
            <a:r>
              <a:rPr lang="ru-RU" sz="2000" dirty="0" smtClean="0"/>
              <a:t>За время боевых действий эвакуировал с поля боя свыше 500 раненых солдат </a:t>
            </a:r>
          </a:p>
          <a:p>
            <a:pPr algn="ctr"/>
            <a:r>
              <a:rPr lang="ru-RU" sz="2000" dirty="0" smtClean="0"/>
              <a:t>и офицеров. За голову  </a:t>
            </a:r>
            <a:r>
              <a:rPr lang="ru-RU" sz="2000" dirty="0" err="1" smtClean="0"/>
              <a:t>Родобольского</a:t>
            </a:r>
            <a:r>
              <a:rPr lang="ru-RU" sz="2000" dirty="0" smtClean="0"/>
              <a:t> боевики предлагали миллион долларов. Трижды представлялся к званию Героя Российской Федерации.</a:t>
            </a:r>
          </a:p>
          <a:p>
            <a:pPr algn="ctr"/>
            <a:r>
              <a:rPr lang="ru-RU" sz="2000" dirty="0" smtClean="0"/>
              <a:t>В представлении на звание Героя России было описано 12 эпизодов мужества </a:t>
            </a:r>
          </a:p>
          <a:p>
            <a:pPr algn="ctr"/>
            <a:r>
              <a:rPr lang="ru-RU" sz="2000" dirty="0" smtClean="0"/>
              <a:t>и героизма - Звезду Героя можно было давать за каждый из них. </a:t>
            </a:r>
            <a:endParaRPr lang="ru-RU" sz="20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82" y="2800344"/>
            <a:ext cx="3571900" cy="428628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76206" y="1657336"/>
            <a:ext cx="9144064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dirty="0" smtClean="0"/>
              <a:t>РОДОБОЛЬСКИЙ ИГОРЬ ОЛЕГОВИЧ - </a:t>
            </a:r>
            <a:r>
              <a:rPr lang="ru-RU" sz="2000" dirty="0" smtClean="0"/>
              <a:t>полковник, летчик-снайпер, участник войны в Афганистане, </a:t>
            </a:r>
            <a:r>
              <a:rPr lang="ru-RU" sz="2000" dirty="0" err="1" smtClean="0"/>
              <a:t>контртеррористических</a:t>
            </a:r>
            <a:r>
              <a:rPr lang="ru-RU" sz="2000" dirty="0" smtClean="0"/>
              <a:t> операций на Северном Кавказе, миротворческих миссий.</a:t>
            </a:r>
            <a:endParaRPr lang="ru-RU" sz="1600" dirty="0"/>
          </a:p>
        </p:txBody>
      </p:sp>
      <p:pic>
        <p:nvPicPr>
          <p:cNvPr id="5122" name="Picture 2" descr="E:\30 лет званию\12\Игорь Родобольски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958" y="3014658"/>
            <a:ext cx="3282556" cy="3857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161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0"/>
            <a:ext cx="9753600" cy="1909124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33331" y="228577"/>
            <a:ext cx="828206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600" b="1" dirty="0" smtClean="0">
                <a:solidFill>
                  <a:srgbClr val="FF1616"/>
                </a:solidFill>
                <a:latin typeface="+mj-lt"/>
              </a:rPr>
              <a:t> ГЕРОИ СИРИИ</a:t>
            </a:r>
          </a:p>
          <a:p>
            <a:pPr lvl="0"/>
            <a:endParaRPr lang="ru-RU" sz="3600" b="1" dirty="0">
              <a:solidFill>
                <a:srgbClr val="FF1616"/>
              </a:solidFill>
              <a:latin typeface="+mj-l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92" y="2371716"/>
            <a:ext cx="3571900" cy="471490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305296" y="2443154"/>
            <a:ext cx="5000660" cy="60631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ПРОХОРЕНКО </a:t>
            </a:r>
          </a:p>
          <a:p>
            <a:r>
              <a:rPr lang="ru-RU" sz="2400" b="1" dirty="0" smtClean="0"/>
              <a:t>АЛЕКСАНДР АЛЕКСАНДРОВИЧ – </a:t>
            </a:r>
            <a:endParaRPr lang="ru-RU" sz="2000" b="1" dirty="0" smtClean="0"/>
          </a:p>
          <a:p>
            <a:r>
              <a:rPr lang="ru-RU" sz="2000" dirty="0" smtClean="0"/>
              <a:t>старший лейтенант, участник военной операции в Сирии. </a:t>
            </a:r>
          </a:p>
          <a:p>
            <a:r>
              <a:rPr lang="ru-RU" sz="2000" dirty="0" smtClean="0"/>
              <a:t>17 марта 2016 года, Александр </a:t>
            </a:r>
            <a:r>
              <a:rPr lang="ru-RU" sz="2000" dirty="0" err="1" smtClean="0"/>
              <a:t>Прохоренко</a:t>
            </a:r>
            <a:r>
              <a:rPr lang="ru-RU" sz="2000" dirty="0" smtClean="0"/>
              <a:t>, неделю в одиночку корректировавший огонь российской авиации в самом тылу противника в районе Пальмиры, попал в окружение террористов. Боевики засекли его укрытие и постарались взять военного в плен. Но тот принял неравноценный бой и в момент, когда боеприпасы уже были на исходе, попросил командование нанести </a:t>
            </a:r>
            <a:r>
              <a:rPr lang="ru-RU" sz="2000" dirty="0" err="1" smtClean="0"/>
              <a:t>авиаудар</a:t>
            </a:r>
            <a:r>
              <a:rPr lang="ru-RU" sz="2000" dirty="0" smtClean="0"/>
              <a:t> по своим координатам. 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233330" y="728642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30 сентября 2015 года был совершен первый боевой вылет российских пилотов в поддержку легитимного президента Сирии </a:t>
            </a:r>
            <a:r>
              <a:rPr lang="ru-RU" dirty="0" err="1" smtClean="0">
                <a:solidFill>
                  <a:schemeClr val="bg1"/>
                </a:solidFill>
              </a:rPr>
              <a:t>Башара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Асада</a:t>
            </a:r>
            <a:r>
              <a:rPr lang="ru-RU" dirty="0" smtClean="0">
                <a:solidFill>
                  <a:schemeClr val="bg1"/>
                </a:solidFill>
              </a:rPr>
              <a:t>. Несколько лет участия России в боевой операции в Сирии  стало уроком мужества для всех россиян и вписало в историю нашей страны 22 имени Героев РФ.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Picture 2" descr="E:\30 лет званию\13\Александр Прохоренко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206" y="2586030"/>
            <a:ext cx="3081345" cy="4286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161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0749" b="20749"/>
          <a:stretch>
            <a:fillRect/>
          </a:stretch>
        </p:blipFill>
        <p:spPr>
          <a:xfrm>
            <a:off x="0" y="-25850"/>
            <a:ext cx="9753600" cy="73152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990" y="-71252"/>
            <a:ext cx="824524" cy="1257718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6" name="AutoShape 6"/>
          <p:cNvSpPr/>
          <p:nvPr/>
        </p:nvSpPr>
        <p:spPr>
          <a:xfrm>
            <a:off x="-104052" y="751840"/>
            <a:ext cx="5797202" cy="66887"/>
          </a:xfrm>
          <a:prstGeom prst="rect">
            <a:avLst/>
          </a:prstGeom>
          <a:solidFill>
            <a:srgbClr val="FF1616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722909" y="135172"/>
            <a:ext cx="1839161" cy="13671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-90279" y="751840"/>
            <a:ext cx="5467145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01" lvl="1" algn="ctr">
              <a:lnSpc>
                <a:spcPct val="150000"/>
              </a:lnSpc>
            </a:pP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Звание </a:t>
            </a:r>
          </a:p>
          <a:p>
            <a:pPr marL="215901" lvl="1" algn="ctr">
              <a:lnSpc>
                <a:spcPct val="150000"/>
              </a:lnSpc>
            </a:pP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«Герой Российской Федерации» </a:t>
            </a:r>
          </a:p>
          <a:p>
            <a:pPr marL="215901" lvl="1" algn="ctr">
              <a:lnSpc>
                <a:spcPct val="150000"/>
              </a:lnSpc>
            </a:pP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учреждено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 Закон РФ от 20 марта 1992 г. N 2553-I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установлении звания Героя Российской Федерации и учреждении знака особого отличия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медали</a:t>
            </a:r>
          </a:p>
          <a:p>
            <a:pPr marL="215901" lvl="1" algn="ctr">
              <a:lnSpc>
                <a:spcPct val="150000"/>
              </a:lnSpc>
            </a:pP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«Золотая Звезда»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771" y="2413192"/>
            <a:ext cx="40386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0"/>
            <a:ext cx="9753600" cy="1694810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33331" y="228577"/>
            <a:ext cx="828206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600" b="1" dirty="0" smtClean="0">
                <a:solidFill>
                  <a:srgbClr val="FF1616"/>
                </a:solidFill>
                <a:latin typeface="+mj-lt"/>
              </a:rPr>
              <a:t> ГЕРОИ МИРНЫХ ПРОФЕССИЙ</a:t>
            </a:r>
          </a:p>
          <a:p>
            <a:pPr lvl="0"/>
            <a:endParaRPr lang="ru-RU" sz="3600" b="1" dirty="0">
              <a:solidFill>
                <a:srgbClr val="FF1616"/>
              </a:solidFill>
              <a:latin typeface="+mj-l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32" y="2157402"/>
            <a:ext cx="3643338" cy="485778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4768" y="2014526"/>
            <a:ext cx="5000660" cy="60631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ПАРЧИНСКИЙ </a:t>
            </a:r>
          </a:p>
          <a:p>
            <a:pPr algn="ctr"/>
            <a:r>
              <a:rPr lang="ru-RU" sz="2400" b="1" dirty="0" smtClean="0"/>
              <a:t>ЕВГЕНИЙ НИКОЛАЕВИЧ, </a:t>
            </a:r>
            <a:r>
              <a:rPr lang="ru-RU" sz="2000" dirty="0" smtClean="0"/>
              <a:t>машинист.</a:t>
            </a:r>
            <a:r>
              <a:rPr lang="ru-RU" sz="2400" b="1" dirty="0" smtClean="0"/>
              <a:t> </a:t>
            </a:r>
            <a:endParaRPr lang="ru-RU" sz="2000" b="1" dirty="0" smtClean="0"/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6 октября 1996 года, машинист локомотивного депо Егоршино Свердловской железной дороги Евгений </a:t>
            </a:r>
            <a:r>
              <a:rPr lang="ru-RU" sz="2000" dirty="0" err="1" smtClean="0"/>
              <a:t>Парчинский</a:t>
            </a:r>
            <a:r>
              <a:rPr lang="ru-RU" sz="2000" dirty="0" smtClean="0"/>
              <a:t> и его помощник Юрий </a:t>
            </a:r>
            <a:r>
              <a:rPr lang="ru-RU" sz="2000" dirty="0" err="1" smtClean="0"/>
              <a:t>Задворных</a:t>
            </a:r>
            <a:r>
              <a:rPr lang="ru-RU" sz="2000" dirty="0" smtClean="0"/>
              <a:t> предотвратили страшную катастрофу – столкновение пассажирского поезда с движущимся ему навстречу на большой скорости маневровым локомотивом. За свой поступок Евгений </a:t>
            </a:r>
            <a:r>
              <a:rPr lang="ru-RU" sz="2000" dirty="0" err="1" smtClean="0"/>
              <a:t>Парчинский</a:t>
            </a:r>
            <a:r>
              <a:rPr lang="ru-RU" sz="2000" dirty="0" smtClean="0"/>
              <a:t>, единственный из железнодорожников страны, был удостоен звания Героя Российской Федерации.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233330" y="728642"/>
            <a:ext cx="93583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Звание «Герой Российской Федерации» может получить не только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военнообязанный, но и обычный человек, не имеющий военного звания.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На сегодняшний Золотой Звездой Героя день награждены 134 человека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мирных профессий.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 descr="E:\30 лет званию\14\1 Парчинский.jpg"/>
          <p:cNvPicPr>
            <a:picLocks noChangeAspect="1" noChangeArrowheads="1"/>
          </p:cNvPicPr>
          <p:nvPr/>
        </p:nvPicPr>
        <p:blipFill rotWithShape="1">
          <a:blip r:embed="rId4"/>
          <a:srcRect b="11731"/>
          <a:stretch/>
        </p:blipFill>
        <p:spPr bwMode="auto">
          <a:xfrm>
            <a:off x="6100936" y="2293581"/>
            <a:ext cx="3240360" cy="4502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161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0"/>
            <a:ext cx="9753600" cy="1123306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33330" y="442890"/>
            <a:ext cx="828206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600" b="1" dirty="0" smtClean="0">
                <a:solidFill>
                  <a:srgbClr val="FF1616"/>
                </a:solidFill>
                <a:latin typeface="+mj-lt"/>
              </a:rPr>
              <a:t> ГЕРОИ НЕБА – ГРАЖДАНСКИЕ ЛЕТЧИКИ</a:t>
            </a:r>
          </a:p>
          <a:p>
            <a:pPr lvl="0"/>
            <a:endParaRPr lang="ru-RU" sz="3600" b="1" dirty="0">
              <a:solidFill>
                <a:srgbClr val="FF1616"/>
              </a:solidFill>
              <a:latin typeface="+mj-l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172" y="3371848"/>
            <a:ext cx="5072098" cy="36433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61892" y="1443022"/>
            <a:ext cx="9144064" cy="712502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dirty="0" smtClean="0"/>
              <a:t>ШАРПАТОВ ВЛАДИМИР ИЛЬИЧ</a:t>
            </a:r>
          </a:p>
          <a:p>
            <a:r>
              <a:rPr lang="ru-RU" sz="2000" dirty="0" smtClean="0"/>
              <a:t>летчик, подполковник военно-транспортной авиации.</a:t>
            </a:r>
            <a:r>
              <a:rPr lang="ru-RU" sz="2400" dirty="0" smtClean="0"/>
              <a:t> </a:t>
            </a:r>
          </a:p>
          <a:p>
            <a:endParaRPr lang="ru-RU" sz="1100" dirty="0" smtClean="0"/>
          </a:p>
          <a:p>
            <a:r>
              <a:rPr lang="ru-RU" sz="2000" dirty="0" smtClean="0"/>
              <a:t>В августе 1995 года самолет «Ил-76», командиром которого являлся Владимир </a:t>
            </a:r>
            <a:r>
              <a:rPr lang="ru-RU" sz="2000" dirty="0" err="1" smtClean="0"/>
              <a:t>Шарпатов</a:t>
            </a:r>
            <a:r>
              <a:rPr lang="ru-RU" sz="2000" dirty="0" smtClean="0"/>
              <a:t>,  был перехвачен истребителями движения «Талибан» и насильно посажен в аэропорту города Кандагара ( Афганистан).</a:t>
            </a:r>
          </a:p>
          <a:p>
            <a:r>
              <a:rPr lang="ru-RU" sz="2000" dirty="0" smtClean="0"/>
              <a:t> Более года (378 дней) члены экипажа </a:t>
            </a:r>
          </a:p>
          <a:p>
            <a:r>
              <a:rPr lang="ru-RU" sz="2000" dirty="0" smtClean="0"/>
              <a:t>самолёта находились в плену. </a:t>
            </a:r>
          </a:p>
          <a:p>
            <a:r>
              <a:rPr lang="ru-RU" sz="2000" dirty="0" smtClean="0"/>
              <a:t>Летчики смогли убедить талибов </a:t>
            </a:r>
          </a:p>
          <a:p>
            <a:r>
              <a:rPr lang="ru-RU" sz="2000" dirty="0" smtClean="0"/>
              <a:t>в том, что </a:t>
            </a:r>
            <a:r>
              <a:rPr lang="ru-RU" sz="2000" dirty="0" smtClean="0"/>
              <a:t>самолет </a:t>
            </a:r>
            <a:r>
              <a:rPr lang="ru-RU" sz="2000" dirty="0" smtClean="0"/>
              <a:t>требует </a:t>
            </a:r>
          </a:p>
          <a:p>
            <a:r>
              <a:rPr lang="ru-RU" sz="2000" dirty="0" smtClean="0"/>
              <a:t>периодического технического</a:t>
            </a:r>
          </a:p>
          <a:p>
            <a:r>
              <a:rPr lang="ru-RU" sz="2000" dirty="0" smtClean="0"/>
              <a:t> обслуживания. </a:t>
            </a:r>
            <a:r>
              <a:rPr lang="ru-RU" sz="2000" dirty="0" smtClean="0"/>
              <a:t>В результате одного</a:t>
            </a:r>
          </a:p>
          <a:p>
            <a:r>
              <a:rPr lang="ru-RU" sz="2000" dirty="0" smtClean="0"/>
              <a:t>из таких технических мероприятий, </a:t>
            </a:r>
            <a:endParaRPr lang="ru-RU" sz="2000" dirty="0" smtClean="0"/>
          </a:p>
          <a:p>
            <a:r>
              <a:rPr lang="ru-RU" sz="2000" dirty="0" smtClean="0"/>
              <a:t>16 августа 1996 года экипаж под</a:t>
            </a:r>
          </a:p>
          <a:p>
            <a:r>
              <a:rPr lang="ru-RU" sz="2000" dirty="0" smtClean="0"/>
              <a:t> руководством </a:t>
            </a:r>
            <a:r>
              <a:rPr lang="ru-RU" sz="2000" dirty="0" err="1" smtClean="0"/>
              <a:t>Шарпатова</a:t>
            </a:r>
            <a:r>
              <a:rPr lang="ru-RU" sz="2000" dirty="0" smtClean="0"/>
              <a:t> совершил </a:t>
            </a:r>
          </a:p>
          <a:p>
            <a:r>
              <a:rPr lang="ru-RU" sz="2000" dirty="0" smtClean="0"/>
              <a:t>дерзкий, не имеющий аналогов</a:t>
            </a:r>
          </a:p>
          <a:p>
            <a:r>
              <a:rPr lang="ru-RU" sz="2000" dirty="0" smtClean="0"/>
              <a:t> в современной мировой истории</a:t>
            </a:r>
          </a:p>
          <a:p>
            <a:r>
              <a:rPr lang="ru-RU" sz="2000" dirty="0" smtClean="0"/>
              <a:t> побег из плена.</a:t>
            </a:r>
            <a:r>
              <a:rPr lang="ru-RU" sz="2000" b="1" dirty="0" smtClean="0"/>
              <a:t> </a:t>
            </a:r>
            <a:endParaRPr lang="ru-RU" b="1" dirty="0" smtClean="0"/>
          </a:p>
          <a:p>
            <a:pPr algn="ctr"/>
            <a:endParaRPr lang="ru-RU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  <p:pic>
        <p:nvPicPr>
          <p:cNvPr id="8194" name="Picture 2" descr="E:\30 лет званию\14\2 Шарпатов.jpg"/>
          <p:cNvPicPr>
            <a:picLocks noChangeAspect="1" noChangeArrowheads="1"/>
          </p:cNvPicPr>
          <p:nvPr/>
        </p:nvPicPr>
        <p:blipFill rotWithShape="1">
          <a:blip r:embed="rId4"/>
          <a:srcRect r="4558"/>
          <a:stretch/>
        </p:blipFill>
        <p:spPr bwMode="auto">
          <a:xfrm>
            <a:off x="4662486" y="3581764"/>
            <a:ext cx="4643470" cy="3240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161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0"/>
            <a:ext cx="9753600" cy="1123306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33330" y="442890"/>
            <a:ext cx="828206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600" b="1" dirty="0" smtClean="0">
                <a:solidFill>
                  <a:srgbClr val="FF1616"/>
                </a:solidFill>
                <a:latin typeface="+mj-lt"/>
              </a:rPr>
              <a:t> ГЕРОИ НЕБА – ГРАЖДАНСКИЕ ЛЕТЧИКИ</a:t>
            </a:r>
          </a:p>
          <a:p>
            <a:pPr lvl="0"/>
            <a:endParaRPr lang="ru-RU" sz="3600" b="1" dirty="0">
              <a:solidFill>
                <a:srgbClr val="FF1616"/>
              </a:solidFill>
              <a:latin typeface="+mj-l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527" y="1371584"/>
            <a:ext cx="5154742" cy="328614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33330" y="1871650"/>
            <a:ext cx="3890228" cy="39241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dirty="0" smtClean="0"/>
              <a:t>НОВОСЕЛОВ </a:t>
            </a:r>
          </a:p>
          <a:p>
            <a:r>
              <a:rPr lang="ru-RU" sz="2400" b="1" dirty="0" smtClean="0"/>
              <a:t>ЕВГЕНИЙ   ГЕННАДИЕВИЧ, </a:t>
            </a:r>
          </a:p>
          <a:p>
            <a:r>
              <a:rPr lang="ru-RU" sz="2400" b="1" dirty="0" smtClean="0"/>
              <a:t>ЛАМАНОВ</a:t>
            </a:r>
          </a:p>
          <a:p>
            <a:r>
              <a:rPr lang="ru-RU" sz="2400" b="1" dirty="0" smtClean="0"/>
              <a:t>АНДРЕЙ </a:t>
            </a:r>
            <a:r>
              <a:rPr lang="ru-RU" sz="2400" b="1" dirty="0" smtClean="0"/>
              <a:t>АЛЕКСАНДРОВИЧ,</a:t>
            </a:r>
            <a:r>
              <a:rPr lang="ru-RU" sz="2400" dirty="0" smtClean="0"/>
              <a:t> </a:t>
            </a:r>
            <a:endParaRPr lang="ru-RU" sz="2400" dirty="0" smtClean="0"/>
          </a:p>
          <a:p>
            <a:r>
              <a:rPr lang="ru-RU" sz="2000" dirty="0" smtClean="0"/>
              <a:t>летчики </a:t>
            </a:r>
          </a:p>
          <a:p>
            <a:endParaRPr lang="ru-RU" sz="2400" dirty="0" smtClean="0"/>
          </a:p>
          <a:p>
            <a:endParaRPr lang="ru-RU" sz="1100" dirty="0" smtClean="0"/>
          </a:p>
          <a:p>
            <a:pPr algn="ctr"/>
            <a:endParaRPr lang="ru-RU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  <p:pic>
        <p:nvPicPr>
          <p:cNvPr id="9218" name="Picture 2" descr="E:\30 лет званию\14\3 Ламанов и Новосело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2486" y="1514460"/>
            <a:ext cx="4615814" cy="296101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61892" y="4872046"/>
            <a:ext cx="9286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7 сентября 2010 года в самолете Ту-154 маршрута Удачный — Москва полностью </a:t>
            </a:r>
          </a:p>
          <a:p>
            <a:pPr algn="ctr"/>
            <a:r>
              <a:rPr lang="ru-RU" dirty="0" smtClean="0"/>
              <a:t>пропало электропитание, из-за чего отключились все бортовые навигационные системы и электропривод топливных насосов.  Машина не могла добраться даже до пригодного запасного аэродрома. Экипажу пришлось экстренно садиться в бывшем аэропорту</a:t>
            </a:r>
          </a:p>
          <a:p>
            <a:pPr algn="ctr"/>
            <a:r>
              <a:rPr lang="ru-RU" dirty="0" smtClean="0"/>
              <a:t> Ижма в Республике Коми непригодном для самолетов этого типа. Удачной посадка </a:t>
            </a:r>
          </a:p>
          <a:p>
            <a:pPr algn="ctr"/>
            <a:r>
              <a:rPr lang="ru-RU" dirty="0" smtClean="0"/>
              <a:t>во многом стала потому, что взлетно-посадочную полосу в удовлетворительном состоянии поддерживал начальник вертолетной площадки, который на протяжении</a:t>
            </a:r>
          </a:p>
          <a:p>
            <a:pPr algn="ctr"/>
            <a:r>
              <a:rPr lang="ru-RU" dirty="0" smtClean="0"/>
              <a:t> 12 лет добровольно следил за ней.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161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0"/>
            <a:ext cx="9753600" cy="1123306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33330" y="442890"/>
            <a:ext cx="828206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600" b="1" dirty="0" smtClean="0">
                <a:solidFill>
                  <a:srgbClr val="FF1616"/>
                </a:solidFill>
                <a:latin typeface="+mj-lt"/>
              </a:rPr>
              <a:t> ГЕРОИ НЕБА – ГРАЖДАНСКИЕ ЛЕТЧИКИ</a:t>
            </a:r>
          </a:p>
          <a:p>
            <a:pPr lvl="0"/>
            <a:endParaRPr lang="ru-RU" sz="3600" b="1" dirty="0">
              <a:solidFill>
                <a:srgbClr val="FF1616"/>
              </a:solidFill>
              <a:latin typeface="+mj-l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30" y="1443022"/>
            <a:ext cx="4857784" cy="314327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233990" y="2085964"/>
            <a:ext cx="4214842" cy="31085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dirty="0" smtClean="0"/>
              <a:t>ЮСУПОВ </a:t>
            </a:r>
            <a:endParaRPr lang="ru-RU" sz="2400" b="1" dirty="0" smtClean="0"/>
          </a:p>
          <a:p>
            <a:r>
              <a:rPr lang="ru-RU" sz="2400" b="1" dirty="0" smtClean="0"/>
              <a:t>ДАМИР </a:t>
            </a:r>
            <a:r>
              <a:rPr lang="ru-RU" sz="2400" b="1" dirty="0" smtClean="0"/>
              <a:t>КАСИМОВИЧ, </a:t>
            </a:r>
            <a:endParaRPr lang="ru-RU" sz="2400" b="1" dirty="0" smtClean="0"/>
          </a:p>
          <a:p>
            <a:r>
              <a:rPr lang="ru-RU" sz="2400" b="1" dirty="0" smtClean="0"/>
              <a:t>МУРЗИН </a:t>
            </a:r>
          </a:p>
          <a:p>
            <a:r>
              <a:rPr lang="ru-RU" sz="2400" b="1" dirty="0" smtClean="0"/>
              <a:t>ГЕОРГИЙ АЛЕКСАНДРОВИЧ,</a:t>
            </a:r>
          </a:p>
          <a:p>
            <a:r>
              <a:rPr lang="ru-RU" sz="2000" dirty="0" smtClean="0"/>
              <a:t>пилоты гражданской авиации</a:t>
            </a:r>
            <a:endParaRPr lang="ru-RU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  <p:pic>
        <p:nvPicPr>
          <p:cNvPr id="10242" name="Picture 2" descr="E:\30 лет званию\14\4 Юсупов и Мурзи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206" y="1585898"/>
            <a:ext cx="4594474" cy="283527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04768" y="4872046"/>
            <a:ext cx="9215502" cy="34778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 15 августа 2019 года Самолет A321 «Уральских авиалиний»  при вылете </a:t>
            </a:r>
          </a:p>
          <a:p>
            <a:pPr algn="ctr"/>
            <a:r>
              <a:rPr lang="ru-RU" sz="2000" dirty="0" smtClean="0"/>
              <a:t>из подмосковного Жуковского столкнулся со стаей птиц. </a:t>
            </a:r>
          </a:p>
          <a:p>
            <a:pPr algn="ctr"/>
            <a:r>
              <a:rPr lang="ru-RU" sz="2000" dirty="0" smtClean="0"/>
              <a:t>Оба двигателя самолета вышли из строя. Пилоты сумели посадить A321 </a:t>
            </a:r>
          </a:p>
          <a:p>
            <a:pPr algn="ctr"/>
            <a:r>
              <a:rPr lang="ru-RU" sz="2000" dirty="0" smtClean="0"/>
              <a:t>на кукурузное поле. Все  233 человека, находившиеся на борту, остались живы. Командиру воздушного судна </a:t>
            </a:r>
            <a:r>
              <a:rPr lang="ru-RU" sz="2000" dirty="0" err="1" smtClean="0"/>
              <a:t>Дамиру</a:t>
            </a:r>
            <a:r>
              <a:rPr lang="ru-RU" sz="2000" dirty="0" smtClean="0"/>
              <a:t> Юсупову и второму пилоту Георгию </a:t>
            </a:r>
            <a:r>
              <a:rPr lang="ru-RU" sz="2000" dirty="0" err="1" smtClean="0"/>
              <a:t>Мурзину</a:t>
            </a:r>
            <a:r>
              <a:rPr lang="ru-RU" sz="2000" dirty="0" smtClean="0"/>
              <a:t> присвоено звание Героев Российской Федерации.</a:t>
            </a:r>
          </a:p>
          <a:p>
            <a:pPr algn="ctr"/>
            <a:endParaRPr lang="ru-RU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827161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162420" y="1371584"/>
            <a:ext cx="3546507" cy="0"/>
          </a:xfrm>
          <a:prstGeom prst="line">
            <a:avLst/>
          </a:prstGeom>
          <a:ln w="57150" cap="flat">
            <a:solidFill>
              <a:srgbClr val="00803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9191444" y="1652343"/>
            <a:ext cx="562156" cy="5646034"/>
            <a:chOff x="0" y="0"/>
            <a:chExt cx="356553" cy="35810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6553" cy="3581049"/>
            </a:xfrm>
            <a:custGeom>
              <a:avLst/>
              <a:gdLst/>
              <a:ahLst/>
              <a:cxnLst/>
              <a:rect l="l" t="t" r="r" b="b"/>
              <a:pathLst>
                <a:path w="356553" h="3581049">
                  <a:moveTo>
                    <a:pt x="0" y="0"/>
                  </a:moveTo>
                  <a:lnTo>
                    <a:pt x="356553" y="0"/>
                  </a:lnTo>
                  <a:lnTo>
                    <a:pt x="356553" y="3581049"/>
                  </a:lnTo>
                  <a:lnTo>
                    <a:pt x="0" y="358104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72733" y="252907"/>
            <a:ext cx="8283545" cy="1076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3"/>
              </a:lnSpc>
            </a:pPr>
            <a:r>
              <a:rPr lang="ru-RU" sz="2800" dirty="0" smtClean="0">
                <a:solidFill>
                  <a:srgbClr val="E31E24"/>
                </a:solidFill>
                <a:latin typeface="Montserrat Extra-Bold"/>
              </a:rPr>
              <a:t>ГЕРОЙ РОССИЙСКОЙ ФЕДЕРАЦИИ.</a:t>
            </a:r>
          </a:p>
          <a:p>
            <a:pPr>
              <a:lnSpc>
                <a:spcPts val="4433"/>
              </a:lnSpc>
            </a:pPr>
            <a:r>
              <a:rPr lang="ru-RU" sz="2800" dirty="0" smtClean="0">
                <a:solidFill>
                  <a:srgbClr val="E31E24"/>
                </a:solidFill>
                <a:latin typeface="Montserrat Extra-Bold"/>
              </a:rPr>
              <a:t>30 лет.</a:t>
            </a:r>
            <a:endParaRPr lang="en-US" sz="2800" dirty="0">
              <a:solidFill>
                <a:srgbClr val="E31E24"/>
              </a:solidFill>
              <a:latin typeface="Montserrat Extra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19478" y="1585898"/>
            <a:ext cx="5330495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3"/>
              </a:lnSpc>
            </a:pPr>
            <a:endParaRPr lang="en-US" sz="1939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/>
              <a:t>30 лет назад было учреждено высшее звание страны - Герой Российской Федерации. </a:t>
            </a:r>
          </a:p>
          <a:p>
            <a:pPr algn="ctr"/>
            <a:endParaRPr lang="ru-RU" sz="1100" dirty="0" smtClean="0"/>
          </a:p>
          <a:p>
            <a:pPr algn="ctr"/>
            <a:r>
              <a:rPr lang="ru-RU" dirty="0" smtClean="0"/>
              <a:t>Каждый Герой оставил запоминающийся след, как в истории своей страны, так и в мировой истории. </a:t>
            </a:r>
          </a:p>
          <a:p>
            <a:pPr algn="ctr"/>
            <a:endParaRPr lang="ru-RU" sz="1000" dirty="0" smtClean="0"/>
          </a:p>
          <a:p>
            <a:pPr algn="ctr"/>
            <a:r>
              <a:rPr lang="ru-RU" dirty="0" smtClean="0"/>
              <a:t>Сегодня непростое время и всем нам как никогда нужны свои  настоящие герои: люди, которые совершают героические поступки в мирной жизни,  выполняют воинский долг, сражаются с терроризмом и фашизмом, защищая Родину и отстаивая идеалы, которые отстаивали деды и прадеды. </a:t>
            </a:r>
          </a:p>
          <a:p>
            <a:pPr algn="ctr"/>
            <a:endParaRPr lang="ru-RU" sz="1000" dirty="0" smtClean="0"/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en-US" sz="3600" dirty="0">
              <a:solidFill>
                <a:srgbClr val="545454"/>
              </a:solidFill>
              <a:latin typeface="Poppins Medium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736697" y="157782"/>
            <a:ext cx="1839161" cy="1367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330" y="1943088"/>
            <a:ext cx="3109906" cy="310990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6206" y="5157798"/>
            <a:ext cx="87868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Практически ежедневно появляется информация о присвоении званий</a:t>
            </a:r>
          </a:p>
          <a:p>
            <a:pPr algn="ctr"/>
            <a:r>
              <a:rPr lang="ru-RU" dirty="0" smtClean="0"/>
              <a:t>Героев России защитникам русского мира. </a:t>
            </a:r>
          </a:p>
          <a:p>
            <a:pPr algn="ctr"/>
            <a:r>
              <a:rPr lang="ru-RU" dirty="0" smtClean="0"/>
              <a:t>Капитан Алексей Панкратов, ст. сержант Юрий Нимченко, ст. лейтенант Антон Старостин, майор Виктор Дудин, ст. лейтенант </a:t>
            </a:r>
            <a:r>
              <a:rPr lang="ru-RU" dirty="0" err="1" smtClean="0"/>
              <a:t>Нурмагомед</a:t>
            </a:r>
            <a:r>
              <a:rPr lang="ru-RU" dirty="0" smtClean="0"/>
              <a:t> </a:t>
            </a:r>
            <a:r>
              <a:rPr lang="ru-RU" dirty="0" err="1" smtClean="0"/>
              <a:t>Гаджимагомедов</a:t>
            </a:r>
            <a:r>
              <a:rPr lang="ru-RU" dirty="0" smtClean="0"/>
              <a:t>,  полковник Алексей </a:t>
            </a:r>
            <a:r>
              <a:rPr lang="ru-RU" dirty="0" err="1" smtClean="0"/>
              <a:t>Бернгард</a:t>
            </a:r>
            <a:r>
              <a:rPr lang="ru-RU" dirty="0" smtClean="0"/>
              <a:t>,  капитан Алексей Левкин – </a:t>
            </a:r>
          </a:p>
          <a:p>
            <a:pPr algn="ctr"/>
            <a:r>
              <a:rPr lang="ru-RU" dirty="0" smtClean="0"/>
              <a:t>НОВЫЕ ГЕРОИ НОВОЙ РОССИИ.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41950" y="2108978"/>
            <a:ext cx="3546507" cy="0"/>
          </a:xfrm>
          <a:prstGeom prst="line">
            <a:avLst/>
          </a:prstGeom>
          <a:ln w="57150" cap="flat">
            <a:solidFill>
              <a:srgbClr val="00803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9191444" y="1669166"/>
            <a:ext cx="562156" cy="5646034"/>
            <a:chOff x="0" y="0"/>
            <a:chExt cx="356553" cy="35810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6553" cy="3581049"/>
            </a:xfrm>
            <a:custGeom>
              <a:avLst/>
              <a:gdLst/>
              <a:ahLst/>
              <a:cxnLst/>
              <a:rect l="l" t="t" r="r" b="b"/>
              <a:pathLst>
                <a:path w="356553" h="3581049">
                  <a:moveTo>
                    <a:pt x="0" y="0"/>
                  </a:moveTo>
                  <a:lnTo>
                    <a:pt x="356553" y="0"/>
                  </a:lnTo>
                  <a:lnTo>
                    <a:pt x="356553" y="3581049"/>
                  </a:lnTo>
                  <a:lnTo>
                    <a:pt x="0" y="358104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6206" y="1514460"/>
            <a:ext cx="3395764" cy="33957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909827" y="114275"/>
            <a:ext cx="1660748" cy="123448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519610" y="1394154"/>
            <a:ext cx="4462515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52"/>
              </a:lnSpc>
            </a:pPr>
            <a:r>
              <a:rPr lang="en-US" sz="3680" dirty="0">
                <a:solidFill>
                  <a:srgbClr val="FF1616"/>
                </a:solidFill>
                <a:latin typeface="Montserrat Extra-Bold"/>
              </a:rPr>
              <a:t>ИНФОРМАЦИЯ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19544" y="2157402"/>
            <a:ext cx="5533718" cy="4180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14"/>
              </a:lnSpc>
            </a:pPr>
            <a:r>
              <a:rPr lang="ru-RU" sz="2400" dirty="0" smtClean="0">
                <a:solidFill>
                  <a:srgbClr val="545454"/>
                </a:solidFill>
                <a:latin typeface="+mj-lt"/>
              </a:rPr>
              <a:t>Автор проекта </a:t>
            </a:r>
            <a:endParaRPr lang="en-US" sz="2400" dirty="0" smtClean="0">
              <a:solidFill>
                <a:srgbClr val="545454"/>
              </a:solidFill>
              <a:latin typeface="+mj-lt"/>
            </a:endParaRPr>
          </a:p>
          <a:p>
            <a:pPr>
              <a:lnSpc>
                <a:spcPts val="3014"/>
              </a:lnSpc>
            </a:pPr>
            <a:r>
              <a:rPr lang="en-US" sz="2400" dirty="0" smtClean="0">
                <a:solidFill>
                  <a:srgbClr val="545454"/>
                </a:solidFill>
                <a:latin typeface="+mj-lt"/>
              </a:rPr>
              <a:t>РСПОО </a:t>
            </a:r>
            <a:r>
              <a:rPr lang="en-US" sz="2400" dirty="0">
                <a:solidFill>
                  <a:srgbClr val="545454"/>
                </a:solidFill>
                <a:latin typeface="+mj-lt"/>
              </a:rPr>
              <a:t>СО </a:t>
            </a:r>
            <a:r>
              <a:rPr lang="ru-RU" sz="2400" dirty="0" smtClean="0">
                <a:solidFill>
                  <a:srgbClr val="545454"/>
                </a:solidFill>
                <a:latin typeface="+mj-lt"/>
              </a:rPr>
              <a:t>«</a:t>
            </a:r>
            <a:r>
              <a:rPr lang="en-US" sz="2400" dirty="0" smtClean="0">
                <a:solidFill>
                  <a:srgbClr val="545454"/>
                </a:solidFill>
                <a:latin typeface="+mj-lt"/>
              </a:rPr>
              <a:t>ГЕРОИ УРАЛА</a:t>
            </a:r>
            <a:r>
              <a:rPr lang="ru-RU" sz="2400" dirty="0" smtClean="0">
                <a:solidFill>
                  <a:srgbClr val="545454"/>
                </a:solidFill>
                <a:latin typeface="+mj-lt"/>
              </a:rPr>
              <a:t>»</a:t>
            </a:r>
            <a:endParaRPr lang="en-US" sz="1100" dirty="0">
              <a:solidFill>
                <a:srgbClr val="545454"/>
              </a:solidFill>
              <a:latin typeface="+mj-lt"/>
            </a:endParaRPr>
          </a:p>
          <a:p>
            <a:pPr>
              <a:lnSpc>
                <a:spcPts val="3014"/>
              </a:lnSpc>
            </a:pPr>
            <a:r>
              <a:rPr lang="en-US" sz="2400" dirty="0" err="1">
                <a:solidFill>
                  <a:srgbClr val="545454"/>
                </a:solidFill>
                <a:latin typeface="+mj-lt"/>
              </a:rPr>
              <a:t>председатель</a:t>
            </a:r>
            <a:r>
              <a:rPr lang="en-US" sz="2400" dirty="0">
                <a:solidFill>
                  <a:srgbClr val="545454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45454"/>
                </a:solidFill>
                <a:latin typeface="+mj-lt"/>
              </a:rPr>
              <a:t>правления</a:t>
            </a:r>
            <a:r>
              <a:rPr lang="en-US" sz="2400" dirty="0">
                <a:solidFill>
                  <a:srgbClr val="545454"/>
                </a:solidFill>
                <a:latin typeface="+mj-lt"/>
              </a:rPr>
              <a:t> </a:t>
            </a:r>
          </a:p>
          <a:p>
            <a:pPr>
              <a:lnSpc>
                <a:spcPts val="3014"/>
              </a:lnSpc>
            </a:pPr>
            <a:r>
              <a:rPr lang="en-US" sz="2400" dirty="0" err="1">
                <a:solidFill>
                  <a:srgbClr val="545454"/>
                </a:solidFill>
                <a:latin typeface="+mj-lt"/>
              </a:rPr>
              <a:t>Герой</a:t>
            </a:r>
            <a:r>
              <a:rPr lang="en-US" sz="2400" dirty="0">
                <a:solidFill>
                  <a:srgbClr val="545454"/>
                </a:solidFill>
                <a:latin typeface="+mj-lt"/>
              </a:rPr>
              <a:t> РФ </a:t>
            </a:r>
            <a:r>
              <a:rPr lang="en-US" sz="2400" dirty="0" err="1">
                <a:solidFill>
                  <a:srgbClr val="545454"/>
                </a:solidFill>
                <a:latin typeface="+mj-lt"/>
              </a:rPr>
              <a:t>О.А.Касков</a:t>
            </a:r>
            <a:endParaRPr lang="en-US" sz="2400" dirty="0">
              <a:solidFill>
                <a:srgbClr val="545454"/>
              </a:solidFill>
              <a:latin typeface="+mj-lt"/>
            </a:endParaRPr>
          </a:p>
          <a:p>
            <a:pPr>
              <a:lnSpc>
                <a:spcPts val="1234"/>
              </a:lnSpc>
            </a:pPr>
            <a:endParaRPr lang="en-US" sz="2400" dirty="0">
              <a:solidFill>
                <a:srgbClr val="545454"/>
              </a:solidFill>
              <a:latin typeface="+mj-lt"/>
            </a:endParaRPr>
          </a:p>
          <a:p>
            <a:pPr>
              <a:lnSpc>
                <a:spcPts val="3014"/>
              </a:lnSpc>
            </a:pPr>
            <a:r>
              <a:rPr lang="en-US" sz="2400" dirty="0" err="1">
                <a:solidFill>
                  <a:srgbClr val="545454"/>
                </a:solidFill>
                <a:latin typeface="+mj-lt"/>
              </a:rPr>
              <a:t>исполнительный</a:t>
            </a:r>
            <a:r>
              <a:rPr lang="en-US" sz="2400" dirty="0">
                <a:solidFill>
                  <a:srgbClr val="545454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45454"/>
                </a:solidFill>
                <a:latin typeface="+mj-lt"/>
              </a:rPr>
              <a:t>директор</a:t>
            </a:r>
            <a:r>
              <a:rPr lang="en-US" sz="2400" dirty="0">
                <a:solidFill>
                  <a:srgbClr val="545454"/>
                </a:solidFill>
                <a:latin typeface="+mj-lt"/>
              </a:rPr>
              <a:t> </a:t>
            </a:r>
          </a:p>
          <a:p>
            <a:pPr>
              <a:lnSpc>
                <a:spcPts val="3014"/>
              </a:lnSpc>
            </a:pPr>
            <a:r>
              <a:rPr lang="en-US" sz="2400" dirty="0" err="1">
                <a:solidFill>
                  <a:srgbClr val="545454"/>
                </a:solidFill>
                <a:latin typeface="+mj-lt"/>
              </a:rPr>
              <a:t>Н.А.Шмидько</a:t>
            </a:r>
            <a:r>
              <a:rPr lang="en-US" sz="2400" dirty="0">
                <a:solidFill>
                  <a:srgbClr val="545454"/>
                </a:solidFill>
                <a:latin typeface="+mj-lt"/>
              </a:rPr>
              <a:t>  +</a:t>
            </a:r>
            <a:r>
              <a:rPr lang="en-US" sz="2400" dirty="0" smtClean="0">
                <a:solidFill>
                  <a:srgbClr val="545454"/>
                </a:solidFill>
                <a:latin typeface="+mj-lt"/>
              </a:rPr>
              <a:t>7-982-717-7318</a:t>
            </a:r>
          </a:p>
          <a:p>
            <a:pPr>
              <a:lnSpc>
                <a:spcPts val="3014"/>
              </a:lnSpc>
            </a:pPr>
            <a:r>
              <a:rPr lang="en-US" sz="2400" dirty="0" smtClean="0">
                <a:solidFill>
                  <a:srgbClr val="545454"/>
                </a:solidFill>
                <a:latin typeface="+mj-lt"/>
                <a:hlinkClick r:id="rId4"/>
              </a:rPr>
              <a:t>www</a:t>
            </a:r>
            <a:r>
              <a:rPr lang="ru-RU" sz="2400" dirty="0" smtClean="0">
                <a:solidFill>
                  <a:srgbClr val="545454"/>
                </a:solidFill>
                <a:latin typeface="+mj-lt"/>
                <a:hlinkClick r:id="rId4"/>
              </a:rPr>
              <a:t>.</a:t>
            </a:r>
            <a:r>
              <a:rPr lang="ru-RU" sz="2400" dirty="0" err="1" smtClean="0">
                <a:solidFill>
                  <a:srgbClr val="545454"/>
                </a:solidFill>
                <a:latin typeface="+mj-lt"/>
                <a:hlinkClick r:id="rId4"/>
              </a:rPr>
              <a:t>герои-урала.рф</a:t>
            </a:r>
            <a:endParaRPr lang="ru-RU" sz="2400" dirty="0" smtClean="0">
              <a:solidFill>
                <a:srgbClr val="545454"/>
              </a:solidFill>
              <a:latin typeface="+mj-lt"/>
            </a:endParaRPr>
          </a:p>
          <a:p>
            <a:pPr>
              <a:lnSpc>
                <a:spcPts val="3014"/>
              </a:lnSpc>
            </a:pPr>
            <a:endParaRPr lang="ru-RU" sz="2400" dirty="0" smtClean="0">
              <a:solidFill>
                <a:srgbClr val="545454"/>
              </a:solidFill>
              <a:latin typeface="+mj-lt"/>
            </a:endParaRPr>
          </a:p>
          <a:p>
            <a:pPr>
              <a:lnSpc>
                <a:spcPts val="3014"/>
              </a:lnSpc>
            </a:pPr>
            <a:endParaRPr lang="en-US" sz="1693" dirty="0">
              <a:solidFill>
                <a:srgbClr val="545454"/>
              </a:solidFill>
              <a:latin typeface="Poppins Medium Bold"/>
            </a:endParaRPr>
          </a:p>
          <a:p>
            <a:pPr>
              <a:lnSpc>
                <a:spcPts val="1590"/>
              </a:lnSpc>
            </a:pPr>
            <a:endParaRPr lang="en-US" sz="1693" dirty="0">
              <a:solidFill>
                <a:srgbClr val="545454"/>
              </a:solidFill>
              <a:latin typeface="Poppins Medium Bold"/>
            </a:endParaRPr>
          </a:p>
          <a:p>
            <a:pPr>
              <a:lnSpc>
                <a:spcPts val="2836"/>
              </a:lnSpc>
            </a:pPr>
            <a:endParaRPr lang="en-US" sz="1693" dirty="0">
              <a:solidFill>
                <a:srgbClr val="545454"/>
              </a:solidFill>
              <a:latin typeface="Poppins Medium Bold"/>
            </a:endParaRPr>
          </a:p>
        </p:txBody>
      </p:sp>
      <p:pic>
        <p:nvPicPr>
          <p:cNvPr id="11268" name="Picture 4" descr="https://sun9-76.userapi.com/impg/FmStVY2nOBR4xqMQko8ivxG3nOanFE0Cvli-vg/_FUgENYtgJU.jpg?size=1200x1200&amp;quality=96&amp;sign=87cda9f464be5c52d619611e5370f853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9610" y="5097760"/>
            <a:ext cx="1871650" cy="1871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0749" b="20749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64812" y="0"/>
            <a:ext cx="9388788" cy="6968341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4" name="AutoShape 4"/>
          <p:cNvSpPr/>
          <p:nvPr/>
        </p:nvSpPr>
        <p:spPr>
          <a:xfrm>
            <a:off x="9010334" y="1815737"/>
            <a:ext cx="74398" cy="5499463"/>
          </a:xfrm>
          <a:prstGeom prst="rect">
            <a:avLst/>
          </a:prstGeom>
          <a:solidFill>
            <a:srgbClr val="FF1616"/>
          </a:solidFill>
        </p:spPr>
      </p:sp>
      <p:sp>
        <p:nvSpPr>
          <p:cNvPr id="5" name="AutoShape 5"/>
          <p:cNvSpPr/>
          <p:nvPr/>
        </p:nvSpPr>
        <p:spPr>
          <a:xfrm>
            <a:off x="0" y="0"/>
            <a:ext cx="824524" cy="1257718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6" name="AutoShape 6"/>
          <p:cNvSpPr/>
          <p:nvPr/>
        </p:nvSpPr>
        <p:spPr>
          <a:xfrm>
            <a:off x="304768" y="442890"/>
            <a:ext cx="5797202" cy="66887"/>
          </a:xfrm>
          <a:prstGeom prst="rect">
            <a:avLst/>
          </a:prstGeom>
          <a:solidFill>
            <a:srgbClr val="FF1616"/>
          </a:solidFill>
        </p:spPr>
      </p:sp>
      <p:sp>
        <p:nvSpPr>
          <p:cNvPr id="7" name="TextBox 7"/>
          <p:cNvSpPr txBox="1"/>
          <p:nvPr/>
        </p:nvSpPr>
        <p:spPr>
          <a:xfrm>
            <a:off x="1223088" y="1480348"/>
            <a:ext cx="555588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14"/>
              </a:lnSpc>
            </a:pPr>
            <a:r>
              <a:rPr lang="en-US" sz="2100" spc="231">
                <a:solidFill>
                  <a:srgbClr val="FDFDFD"/>
                </a:solidFill>
                <a:latin typeface="Glacial Indifference Bold"/>
              </a:rPr>
              <a:t>SETTLEFIELD HIGH SCHOOL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3088" y="2176217"/>
            <a:ext cx="5555887" cy="118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9"/>
              </a:lnSpc>
            </a:pPr>
            <a:r>
              <a:rPr lang="en-US" sz="8000" spc="-80">
                <a:solidFill>
                  <a:srgbClr val="FDFDFD"/>
                </a:solidFill>
                <a:latin typeface="League Spartan Italics"/>
              </a:rPr>
              <a:t>а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757827" y="272306"/>
            <a:ext cx="1839161" cy="1367110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86941" y="666672"/>
            <a:ext cx="7966328" cy="1036638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СОЮЗА/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РОССИИ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554220" y="1926271"/>
            <a:ext cx="4040188" cy="43552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Герой Советского Союза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6" name="Объект 15"/>
          <p:cNvSpPr>
            <a:spLocks noGrp="1"/>
          </p:cNvSpPr>
          <p:nvPr>
            <p:ph sz="half" idx="2"/>
          </p:nvPr>
        </p:nvSpPr>
        <p:spPr>
          <a:xfrm>
            <a:off x="466124" y="2447878"/>
            <a:ext cx="4267200" cy="3951288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Просуществовало 58 лет.</a:t>
            </a:r>
          </a:p>
          <a:p>
            <a:r>
              <a:rPr lang="ru-RU" sz="2000" dirty="0" smtClean="0"/>
              <a:t>Всего награждены 12 </a:t>
            </a:r>
            <a:r>
              <a:rPr lang="ru-RU" sz="2000" dirty="0"/>
              <a:t>776 </a:t>
            </a:r>
            <a:r>
              <a:rPr lang="ru-RU" sz="2000" dirty="0" smtClean="0"/>
              <a:t>человек.</a:t>
            </a:r>
          </a:p>
          <a:p>
            <a:r>
              <a:rPr lang="ru-RU" sz="2000" dirty="0" smtClean="0"/>
              <a:t>Награждено 100  женщин.</a:t>
            </a:r>
          </a:p>
          <a:p>
            <a:r>
              <a:rPr lang="ru-RU" sz="2000" dirty="0"/>
              <a:t>154 человек </a:t>
            </a:r>
            <a:r>
              <a:rPr lang="ru-RU" sz="2000" dirty="0" smtClean="0"/>
              <a:t>дважды </a:t>
            </a:r>
            <a:r>
              <a:rPr lang="ru-RU" sz="2000" dirty="0"/>
              <a:t>Герои Советского </a:t>
            </a:r>
            <a:r>
              <a:rPr lang="ru-RU" sz="2000" dirty="0" smtClean="0"/>
              <a:t>Союза, 3 </a:t>
            </a:r>
            <a:r>
              <a:rPr lang="ru-RU" sz="2000" dirty="0"/>
              <a:t>человека </a:t>
            </a:r>
            <a:r>
              <a:rPr lang="ru-RU" sz="2000" dirty="0" smtClean="0"/>
              <a:t>– трижды, два </a:t>
            </a:r>
            <a:r>
              <a:rPr lang="ru-RU" sz="2000" dirty="0"/>
              <a:t>человека – </a:t>
            </a:r>
            <a:r>
              <a:rPr lang="ru-RU" sz="2000" dirty="0" smtClean="0"/>
              <a:t>четырежды.</a:t>
            </a:r>
          </a:p>
          <a:p>
            <a:r>
              <a:rPr lang="ru-RU" sz="2000" dirty="0" smtClean="0"/>
              <a:t>Наибольшее количество людей награждено в годы ВОВ - 11 </a:t>
            </a:r>
            <a:r>
              <a:rPr lang="ru-RU" sz="2000" dirty="0"/>
              <a:t>657 человек, 3051 человек — </a:t>
            </a:r>
            <a:r>
              <a:rPr lang="ru-RU" sz="2000" dirty="0" smtClean="0"/>
              <a:t>посмертно.</a:t>
            </a:r>
          </a:p>
          <a:p>
            <a:r>
              <a:rPr lang="ru-RU" sz="2000" dirty="0" smtClean="0"/>
              <a:t>На 1 октября 2021 года в России в живых 92 Героя Советского Союза.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3"/>
          </p:nvPr>
        </p:nvSpPr>
        <p:spPr>
          <a:xfrm>
            <a:off x="4758087" y="1963800"/>
            <a:ext cx="4262117" cy="417984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Герой Российской Федерации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4"/>
          </p:nvPr>
        </p:nvSpPr>
        <p:spPr>
          <a:xfrm>
            <a:off x="4703636" y="2450723"/>
            <a:ext cx="4041775" cy="3951288"/>
          </a:xfrm>
        </p:spPr>
        <p:txBody>
          <a:bodyPr>
            <a:normAutofit fontScale="92500"/>
          </a:bodyPr>
          <a:lstStyle/>
          <a:p>
            <a:r>
              <a:rPr lang="ru-RU" sz="2000" dirty="0" smtClean="0"/>
              <a:t>В 1992 году званию 30 лет. </a:t>
            </a:r>
          </a:p>
          <a:p>
            <a:r>
              <a:rPr lang="ru-RU" sz="2000" dirty="0" smtClean="0"/>
              <a:t>Было присвоено более 1150 раз, почти половина – посмертно.</a:t>
            </a:r>
          </a:p>
          <a:p>
            <a:r>
              <a:rPr lang="ru-RU" sz="2000" dirty="0" smtClean="0"/>
              <a:t>Награждено 17 женщин.</a:t>
            </a:r>
          </a:p>
          <a:p>
            <a:r>
              <a:rPr lang="ru-RU" sz="2000" dirty="0" smtClean="0"/>
              <a:t>Присваивается единожды.</a:t>
            </a:r>
          </a:p>
          <a:p>
            <a:r>
              <a:rPr lang="ru-RU" sz="2000" dirty="0" smtClean="0"/>
              <a:t>Наиболее количество людей награждено за участие в контртеррористических операциях на Северном Кавказе и Чечне – около 500 человек.</a:t>
            </a:r>
          </a:p>
          <a:p>
            <a:r>
              <a:rPr lang="ru-RU" sz="2000" dirty="0" smtClean="0"/>
              <a:t>На 1 октября 2021 года в России в живых 475 Героев РФ.</a:t>
            </a:r>
            <a:endParaRPr lang="ru-RU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0749" b="20749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64812" y="0"/>
            <a:ext cx="9388788" cy="6968341"/>
          </a:xfrm>
          <a:prstGeom prst="rect">
            <a:avLst/>
          </a:prstGeom>
          <a:solidFill>
            <a:srgbClr val="FDFDFD"/>
          </a:solidFill>
        </p:spPr>
        <p:txBody>
          <a:bodyPr/>
          <a:lstStyle/>
          <a:p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ГЕРОЙ РОССИИ</a:t>
            </a:r>
            <a:endParaRPr lang="ru-RU" dirty="0"/>
          </a:p>
        </p:txBody>
      </p:sp>
      <p:sp>
        <p:nvSpPr>
          <p:cNvPr id="4" name="AutoShape 4"/>
          <p:cNvSpPr/>
          <p:nvPr/>
        </p:nvSpPr>
        <p:spPr>
          <a:xfrm>
            <a:off x="9010334" y="1815737"/>
            <a:ext cx="74398" cy="5499463"/>
          </a:xfrm>
          <a:prstGeom prst="rect">
            <a:avLst/>
          </a:prstGeom>
          <a:solidFill>
            <a:srgbClr val="FF1616"/>
          </a:solidFill>
        </p:spPr>
      </p:sp>
      <p:sp>
        <p:nvSpPr>
          <p:cNvPr id="5" name="AutoShape 5"/>
          <p:cNvSpPr/>
          <p:nvPr/>
        </p:nvSpPr>
        <p:spPr>
          <a:xfrm>
            <a:off x="0" y="0"/>
            <a:ext cx="824524" cy="1257718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6" name="AutoShape 6"/>
          <p:cNvSpPr/>
          <p:nvPr/>
        </p:nvSpPr>
        <p:spPr>
          <a:xfrm>
            <a:off x="304768" y="442890"/>
            <a:ext cx="5797202" cy="66887"/>
          </a:xfrm>
          <a:prstGeom prst="rect">
            <a:avLst/>
          </a:prstGeom>
          <a:solidFill>
            <a:srgbClr val="FF1616"/>
          </a:solidFill>
        </p:spPr>
      </p:sp>
      <p:sp>
        <p:nvSpPr>
          <p:cNvPr id="7" name="TextBox 7"/>
          <p:cNvSpPr txBox="1"/>
          <p:nvPr/>
        </p:nvSpPr>
        <p:spPr>
          <a:xfrm>
            <a:off x="468225" y="1426822"/>
            <a:ext cx="4584557" cy="526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/>
              <a:t>Звание </a:t>
            </a:r>
            <a:r>
              <a:rPr lang="ru-RU" sz="1900" dirty="0"/>
              <a:t>Героя Российской Федерации присваивается за заслуги перед государством и народом, связанные </a:t>
            </a:r>
          </a:p>
          <a:p>
            <a:r>
              <a:rPr lang="ru-RU" sz="1900" dirty="0" smtClean="0"/>
              <a:t>     с </a:t>
            </a:r>
            <a:r>
              <a:rPr lang="ru-RU" sz="1900" dirty="0"/>
              <a:t>совершением геройского </a:t>
            </a:r>
            <a:r>
              <a:rPr lang="ru-RU" sz="1900" dirty="0" smtClean="0"/>
              <a:t>подвига.</a:t>
            </a:r>
          </a:p>
          <a:p>
            <a:endParaRPr lang="ru-RU" sz="1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/>
              <a:t>Звание </a:t>
            </a:r>
            <a:r>
              <a:rPr lang="ru-RU" sz="1900" dirty="0"/>
              <a:t>Героя Российской Федерации присваивается Президентом Российской Федерации </a:t>
            </a:r>
            <a:r>
              <a:rPr lang="ru-RU" sz="1900" dirty="0" smtClean="0"/>
              <a:t>единожды.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/>
              <a:t>Герою </a:t>
            </a:r>
            <a:r>
              <a:rPr lang="ru-RU" sz="1900" dirty="0"/>
              <a:t>Российской Федерации вручаются: знак особого отличия - медаль </a:t>
            </a:r>
            <a:r>
              <a:rPr lang="ru-RU" sz="1900" dirty="0" smtClean="0"/>
              <a:t>«Золотая Звезда» ; </a:t>
            </a:r>
            <a:r>
              <a:rPr lang="ru-RU" sz="1900" dirty="0"/>
              <a:t>грамота о присвоении звания Героя Российской Федерации и </a:t>
            </a:r>
            <a:r>
              <a:rPr lang="ru-RU" sz="1900" dirty="0" smtClean="0"/>
              <a:t>удостоверение.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/>
              <a:t>Герои </a:t>
            </a:r>
            <a:r>
              <a:rPr lang="ru-RU" sz="1900" dirty="0"/>
              <a:t>Российской Федерации пользуются льготами, установленными законодательством</a:t>
            </a:r>
            <a:r>
              <a:rPr lang="ru-RU" sz="1900" dirty="0" smtClean="0"/>
              <a:t>.</a:t>
            </a:r>
            <a:endParaRPr lang="ru-RU" sz="1900" dirty="0"/>
          </a:p>
        </p:txBody>
      </p:sp>
      <p:sp>
        <p:nvSpPr>
          <p:cNvPr id="8" name="TextBox 8"/>
          <p:cNvSpPr txBox="1"/>
          <p:nvPr/>
        </p:nvSpPr>
        <p:spPr>
          <a:xfrm>
            <a:off x="1223088" y="2176217"/>
            <a:ext cx="5555887" cy="118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9"/>
              </a:lnSpc>
            </a:pPr>
            <a:r>
              <a:rPr lang="en-US" sz="8000" spc="-80" dirty="0" smtClean="0">
                <a:solidFill>
                  <a:srgbClr val="FDFDFD"/>
                </a:solidFill>
                <a:latin typeface="League Spartan Italics"/>
              </a:rPr>
              <a:t> </a:t>
            </a:r>
            <a:endParaRPr lang="en-US" sz="8000" spc="-80" dirty="0">
              <a:solidFill>
                <a:srgbClr val="FDFDFD"/>
              </a:solidFill>
              <a:latin typeface="League Spartan Itali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757827" y="272306"/>
            <a:ext cx="1839161" cy="13671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5024" r="13637"/>
          <a:stretch/>
        </p:blipFill>
        <p:spPr>
          <a:xfrm>
            <a:off x="5233990" y="4589382"/>
            <a:ext cx="3829662" cy="272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2"/>
          <a:stretch/>
        </p:blipFill>
        <p:spPr>
          <a:xfrm>
            <a:off x="5233990" y="1157270"/>
            <a:ext cx="2695535" cy="3755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5312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0749" b="20749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64812" y="0"/>
            <a:ext cx="9388788" cy="6968341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4" name="AutoShape 4"/>
          <p:cNvSpPr/>
          <p:nvPr/>
        </p:nvSpPr>
        <p:spPr>
          <a:xfrm>
            <a:off x="9010334" y="1815737"/>
            <a:ext cx="74398" cy="5499463"/>
          </a:xfrm>
          <a:prstGeom prst="rect">
            <a:avLst/>
          </a:prstGeom>
          <a:solidFill>
            <a:srgbClr val="FF1616"/>
          </a:solidFill>
        </p:spPr>
      </p:sp>
      <p:sp>
        <p:nvSpPr>
          <p:cNvPr id="5" name="AutoShape 5"/>
          <p:cNvSpPr/>
          <p:nvPr/>
        </p:nvSpPr>
        <p:spPr>
          <a:xfrm>
            <a:off x="0" y="0"/>
            <a:ext cx="824524" cy="1257718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6" name="AutoShape 6"/>
          <p:cNvSpPr/>
          <p:nvPr/>
        </p:nvSpPr>
        <p:spPr>
          <a:xfrm>
            <a:off x="233330" y="800080"/>
            <a:ext cx="5797202" cy="66887"/>
          </a:xfrm>
          <a:prstGeom prst="rect">
            <a:avLst/>
          </a:prstGeom>
          <a:solidFill>
            <a:srgbClr val="FF1616"/>
          </a:solidFill>
        </p:spPr>
      </p:sp>
      <p:sp>
        <p:nvSpPr>
          <p:cNvPr id="7" name="TextBox 7"/>
          <p:cNvSpPr txBox="1"/>
          <p:nvPr/>
        </p:nvSpPr>
        <p:spPr>
          <a:xfrm>
            <a:off x="4118688" y="1524000"/>
            <a:ext cx="4222778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МЕДАЛЬ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«ЗОЛОТАЯ ЗВЕЗДА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пятиконечная </a:t>
            </a:r>
            <a:r>
              <a:rPr lang="ru-RU" sz="2000" dirty="0"/>
              <a:t>звезда с гладкими двугранными лучами на лицевой </a:t>
            </a:r>
            <a:r>
              <a:rPr lang="ru-RU" sz="2000" dirty="0" smtClean="0"/>
              <a:t>стороне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</a:t>
            </a:r>
            <a:r>
              <a:rPr lang="ru-RU" sz="2000" dirty="0" smtClean="0"/>
              <a:t>лина </a:t>
            </a:r>
            <a:r>
              <a:rPr lang="ru-RU" sz="2000" dirty="0"/>
              <a:t>луча - 15 </a:t>
            </a:r>
            <a:r>
              <a:rPr lang="ru-RU" sz="2000" dirty="0" smtClean="0"/>
              <a:t>мм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м</a:t>
            </a:r>
            <a:r>
              <a:rPr lang="ru-RU" sz="2000" dirty="0" smtClean="0"/>
              <a:t>едаль золотая</a:t>
            </a:r>
            <a:endParaRPr lang="ru-RU" sz="2000" dirty="0"/>
          </a:p>
          <a:p>
            <a:r>
              <a:rPr lang="ru-RU" sz="2000" dirty="0" smtClean="0"/>
              <a:t> </a:t>
            </a:r>
            <a:endParaRPr lang="ru-RU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</a:t>
            </a:r>
            <a:r>
              <a:rPr lang="ru-RU" sz="2000" dirty="0" smtClean="0"/>
              <a:t>ес медали  </a:t>
            </a:r>
            <a:r>
              <a:rPr lang="ru-RU" sz="2000" dirty="0"/>
              <a:t>21,5 </a:t>
            </a:r>
            <a:r>
              <a:rPr lang="ru-RU" sz="2000" dirty="0" smtClean="0"/>
              <a:t>грамма</a:t>
            </a:r>
            <a:endParaRPr lang="ru-RU" sz="2000" dirty="0"/>
          </a:p>
          <a:p>
            <a:r>
              <a:rPr lang="ru-RU" sz="20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носится </a:t>
            </a:r>
            <a:r>
              <a:rPr lang="ru-RU" sz="2000" dirty="0"/>
              <a:t>на левой стороне груди над орденами и </a:t>
            </a:r>
            <a:r>
              <a:rPr lang="ru-RU" sz="2000" dirty="0" smtClean="0"/>
              <a:t>медалями</a:t>
            </a:r>
            <a:endParaRPr lang="ru-RU" sz="2000" dirty="0"/>
          </a:p>
        </p:txBody>
      </p:sp>
      <p:sp>
        <p:nvSpPr>
          <p:cNvPr id="8" name="TextBox 8"/>
          <p:cNvSpPr txBox="1"/>
          <p:nvPr/>
        </p:nvSpPr>
        <p:spPr>
          <a:xfrm>
            <a:off x="1223088" y="2176217"/>
            <a:ext cx="5555887" cy="118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9"/>
              </a:lnSpc>
            </a:pPr>
            <a:r>
              <a:rPr lang="en-US" sz="8000" spc="-80" dirty="0" smtClean="0">
                <a:solidFill>
                  <a:srgbClr val="FDFDFD"/>
                </a:solidFill>
                <a:latin typeface="League Spartan Italics"/>
              </a:rPr>
              <a:t> </a:t>
            </a:r>
            <a:endParaRPr lang="en-US" sz="8000" spc="-80" dirty="0">
              <a:solidFill>
                <a:srgbClr val="FDFDFD"/>
              </a:solidFill>
              <a:latin typeface="League Spartan Itali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757827" y="272306"/>
            <a:ext cx="1839161" cy="1367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3177" r="18966"/>
          <a:stretch/>
        </p:blipFill>
        <p:spPr>
          <a:xfrm>
            <a:off x="566942" y="1676044"/>
            <a:ext cx="3134483" cy="46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5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072" y="3285565"/>
            <a:ext cx="3231160" cy="3962743"/>
          </a:xfrm>
          <a:prstGeom prst="rect">
            <a:avLst/>
          </a:prstGeom>
        </p:spPr>
      </p:pic>
      <p:sp>
        <p:nvSpPr>
          <p:cNvPr id="13" name="Freeform 4"/>
          <p:cNvSpPr/>
          <p:nvPr/>
        </p:nvSpPr>
        <p:spPr>
          <a:xfrm>
            <a:off x="834879" y="3285565"/>
            <a:ext cx="3229593" cy="3962400"/>
          </a:xfrm>
          <a:custGeom>
            <a:avLst/>
            <a:gdLst/>
            <a:ahLst/>
            <a:cxnLst/>
            <a:rect l="l" t="t" r="r" b="b"/>
            <a:pathLst>
              <a:path w="6393378" h="2149653">
                <a:moveTo>
                  <a:pt x="0" y="0"/>
                </a:moveTo>
                <a:lnTo>
                  <a:pt x="6393378" y="0"/>
                </a:lnTo>
                <a:lnTo>
                  <a:pt x="6393378" y="2149653"/>
                </a:lnTo>
                <a:lnTo>
                  <a:pt x="0" y="2149653"/>
                </a:lnTo>
                <a:close/>
              </a:path>
            </a:pathLst>
          </a:custGeom>
          <a:solidFill>
            <a:srgbClr val="008037"/>
          </a:solidFill>
        </p:spPr>
      </p:sp>
      <p:grpSp>
        <p:nvGrpSpPr>
          <p:cNvPr id="2" name="Group 2"/>
          <p:cNvGrpSpPr/>
          <p:nvPr/>
        </p:nvGrpSpPr>
        <p:grpSpPr>
          <a:xfrm>
            <a:off x="0" y="184532"/>
            <a:ext cx="9753600" cy="988694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44483" y="306711"/>
            <a:ext cx="7882248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600" dirty="0" smtClean="0">
                <a:solidFill>
                  <a:srgbClr val="FF1616"/>
                </a:solidFill>
                <a:latin typeface="Montserrat Extra-Bold"/>
              </a:rPr>
              <a:t>ПЕРВЫЕ </a:t>
            </a:r>
          </a:p>
          <a:p>
            <a:r>
              <a:rPr lang="ru-RU" sz="2600" dirty="0" smtClean="0">
                <a:solidFill>
                  <a:srgbClr val="FF1616"/>
                </a:solidFill>
                <a:latin typeface="Montserrat Extra-Bold"/>
              </a:rPr>
              <a:t>ГЕРОИ РОССИЙСКОЙ ФЕДЕРАЦИИ</a:t>
            </a:r>
            <a:endParaRPr lang="en-US" sz="2600" dirty="0">
              <a:solidFill>
                <a:srgbClr val="FF1616"/>
              </a:solidFill>
              <a:latin typeface="Montserrat Extra-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8600" y="1170358"/>
            <a:ext cx="47244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Первый Герой России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dirty="0" smtClean="0"/>
              <a:t>(</a:t>
            </a:r>
            <a:r>
              <a:rPr lang="ru-RU" dirty="0"/>
              <a:t>награжденный </a:t>
            </a:r>
            <a:r>
              <a:rPr lang="ru-RU" u="sng" dirty="0"/>
              <a:t>посмертно</a:t>
            </a:r>
            <a:r>
              <a:rPr lang="ru-RU" dirty="0"/>
              <a:t>) </a:t>
            </a:r>
            <a:r>
              <a:rPr lang="ru-RU" dirty="0" smtClean="0"/>
              <a:t>– </a:t>
            </a:r>
          </a:p>
          <a:p>
            <a:pPr algn="ctr"/>
            <a:r>
              <a:rPr lang="ru-RU" dirty="0" smtClean="0"/>
              <a:t>это </a:t>
            </a:r>
            <a:r>
              <a:rPr lang="ru-RU" dirty="0"/>
              <a:t>руководитель </a:t>
            </a:r>
            <a:r>
              <a:rPr lang="ru-RU" dirty="0" smtClean="0"/>
              <a:t>липецкого центра </a:t>
            </a:r>
            <a:r>
              <a:rPr lang="ru-RU" dirty="0"/>
              <a:t>боевой </a:t>
            </a:r>
            <a:r>
              <a:rPr lang="ru-RU" dirty="0" smtClean="0"/>
              <a:t>подготовки, </a:t>
            </a:r>
            <a:r>
              <a:rPr lang="ru-RU" dirty="0"/>
              <a:t>генерал-майор </a:t>
            </a:r>
            <a:endParaRPr lang="ru-RU" dirty="0" smtClean="0"/>
          </a:p>
          <a:p>
            <a:pPr algn="ctr"/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Суламбек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Осканов</a:t>
            </a:r>
            <a:r>
              <a:rPr lang="ru-RU" dirty="0"/>
              <a:t>.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1992 г. он ценой собственной жизни не дал разбиться самолету МиГ-29 в жилом </a:t>
            </a:r>
            <a:r>
              <a:rPr lang="ru-RU" dirty="0" smtClean="0"/>
              <a:t>массиве.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5207330" y="1170358"/>
            <a:ext cx="440427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Золотую Звезду  под № 1 </a:t>
            </a:r>
          </a:p>
          <a:p>
            <a:pPr algn="ctr"/>
            <a:r>
              <a:rPr lang="ru-RU" dirty="0"/>
              <a:t>получил космонавт </a:t>
            </a:r>
            <a:r>
              <a:rPr lang="ru-RU" sz="2000" b="1" dirty="0"/>
              <a:t>Сергей </a:t>
            </a:r>
            <a:r>
              <a:rPr lang="ru-RU" sz="2000" b="1" dirty="0" err="1"/>
              <a:t>Крикалев</a:t>
            </a:r>
            <a:r>
              <a:rPr lang="ru-RU" dirty="0"/>
              <a:t>. </a:t>
            </a:r>
          </a:p>
          <a:p>
            <a:pPr algn="ctr"/>
            <a:r>
              <a:rPr lang="ru-RU" dirty="0"/>
              <a:t>В 1992 году он стал первым </a:t>
            </a:r>
            <a:r>
              <a:rPr lang="ru-RU" dirty="0" smtClean="0"/>
              <a:t>«межгосударственным»  </a:t>
            </a:r>
            <a:r>
              <a:rPr lang="ru-RU" dirty="0"/>
              <a:t>космонавтом. </a:t>
            </a:r>
            <a:r>
              <a:rPr lang="ru-RU" dirty="0" err="1" smtClean="0"/>
              <a:t>Крикалев</a:t>
            </a:r>
            <a:r>
              <a:rPr lang="ru-RU" dirty="0" smtClean="0"/>
              <a:t> </a:t>
            </a:r>
            <a:r>
              <a:rPr lang="ru-RU" dirty="0"/>
              <a:t>отправился на орбиту еще </a:t>
            </a:r>
          </a:p>
          <a:p>
            <a:pPr algn="ctr"/>
            <a:r>
              <a:rPr lang="ru-RU" dirty="0"/>
              <a:t>в Советском Союзе, а приземлился уже </a:t>
            </a:r>
          </a:p>
          <a:p>
            <a:pPr algn="ctr"/>
            <a:r>
              <a:rPr lang="ru-RU" dirty="0"/>
              <a:t>в независимой России. </a:t>
            </a:r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69" y="3462706"/>
            <a:ext cx="2618614" cy="36081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14" y="3498332"/>
            <a:ext cx="2884572" cy="36081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1"/>
            <a:ext cx="9753600" cy="1263268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48441" y="306711"/>
            <a:ext cx="8233559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600" dirty="0" smtClean="0">
                <a:solidFill>
                  <a:srgbClr val="FF1616"/>
                </a:solidFill>
                <a:latin typeface="Montserrat Extra-Bold"/>
              </a:rPr>
              <a:t>ДВАЖДЫ ГЕРОИ</a:t>
            </a:r>
          </a:p>
          <a:p>
            <a:r>
              <a:rPr lang="ru-RU" b="1" dirty="0">
                <a:solidFill>
                  <a:schemeClr val="bg1"/>
                </a:solidFill>
              </a:rPr>
              <a:t>Всего 4 человека в истории нашей страны  удостоены сразу двух высших </a:t>
            </a:r>
            <a:r>
              <a:rPr lang="ru-RU" b="1" dirty="0" smtClean="0">
                <a:solidFill>
                  <a:schemeClr val="bg1"/>
                </a:solidFill>
              </a:rPr>
              <a:t>званий: Герой Советского </a:t>
            </a:r>
            <a:r>
              <a:rPr lang="ru-RU" b="1" dirty="0">
                <a:solidFill>
                  <a:schemeClr val="bg1"/>
                </a:solidFill>
              </a:rPr>
              <a:t>С</a:t>
            </a:r>
            <a:r>
              <a:rPr lang="ru-RU" b="1" dirty="0" smtClean="0">
                <a:solidFill>
                  <a:schemeClr val="bg1"/>
                </a:solidFill>
              </a:rPr>
              <a:t>оюза </a:t>
            </a:r>
            <a:r>
              <a:rPr lang="ru-RU" b="1" dirty="0">
                <a:solidFill>
                  <a:schemeClr val="bg1"/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Герой Российской Федерации</a:t>
            </a:r>
            <a:endParaRPr lang="ru-RU" b="1" dirty="0" smtClean="0">
              <a:solidFill>
                <a:schemeClr val="bg1"/>
              </a:solidFill>
              <a:latin typeface="Montserrat Extra-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0314" y="1859902"/>
            <a:ext cx="3017323" cy="15234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КРИКАЛЕВ </a:t>
            </a:r>
          </a:p>
          <a:p>
            <a:pPr algn="ctr"/>
            <a:r>
              <a:rPr lang="ru-RU" sz="1900" b="1" dirty="0" smtClean="0"/>
              <a:t>СЕРГЕЙ КОНСТАНТИНОВИЧ</a:t>
            </a:r>
            <a:r>
              <a:rPr lang="ru-RU" sz="1900" dirty="0" smtClean="0"/>
              <a:t> космонавт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5257800" y="1536737"/>
            <a:ext cx="4404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3" name="Freeform 4"/>
          <p:cNvSpPr/>
          <p:nvPr/>
        </p:nvSpPr>
        <p:spPr>
          <a:xfrm>
            <a:off x="216724" y="3106811"/>
            <a:ext cx="2971801" cy="3715648"/>
          </a:xfrm>
          <a:custGeom>
            <a:avLst/>
            <a:gdLst/>
            <a:ahLst/>
            <a:cxnLst/>
            <a:rect l="l" t="t" r="r" b="b"/>
            <a:pathLst>
              <a:path w="6393378" h="2149653">
                <a:moveTo>
                  <a:pt x="0" y="0"/>
                </a:moveTo>
                <a:lnTo>
                  <a:pt x="6393378" y="0"/>
                </a:lnTo>
                <a:lnTo>
                  <a:pt x="6393378" y="2149653"/>
                </a:lnTo>
                <a:lnTo>
                  <a:pt x="0" y="2149653"/>
                </a:lnTo>
                <a:close/>
              </a:path>
            </a:pathLst>
          </a:custGeom>
          <a:solidFill>
            <a:srgbClr val="008037"/>
          </a:solidFill>
        </p:spPr>
      </p:sp>
      <p:sp>
        <p:nvSpPr>
          <p:cNvPr id="14" name="Freeform 4"/>
          <p:cNvSpPr/>
          <p:nvPr/>
        </p:nvSpPr>
        <p:spPr>
          <a:xfrm>
            <a:off x="3363190" y="3106811"/>
            <a:ext cx="2971801" cy="3715647"/>
          </a:xfrm>
          <a:custGeom>
            <a:avLst/>
            <a:gdLst/>
            <a:ahLst/>
            <a:cxnLst/>
            <a:rect l="l" t="t" r="r" b="b"/>
            <a:pathLst>
              <a:path w="6393378" h="2149653">
                <a:moveTo>
                  <a:pt x="0" y="0"/>
                </a:moveTo>
                <a:lnTo>
                  <a:pt x="6393378" y="0"/>
                </a:lnTo>
                <a:lnTo>
                  <a:pt x="6393378" y="2149653"/>
                </a:lnTo>
                <a:lnTo>
                  <a:pt x="0" y="2149653"/>
                </a:lnTo>
                <a:close/>
              </a:path>
            </a:pathLst>
          </a:custGeom>
          <a:solidFill>
            <a:srgbClr val="008037"/>
          </a:solidFill>
        </p:spPr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685" y="3106811"/>
            <a:ext cx="2975106" cy="371564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341912" y="1826747"/>
            <a:ext cx="3145475" cy="15234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/>
              <a:t>ПОЛЯКОВ </a:t>
            </a:r>
            <a:endParaRPr lang="ru-RU" sz="1900" b="1" dirty="0" smtClean="0"/>
          </a:p>
          <a:p>
            <a:pPr algn="ctr"/>
            <a:r>
              <a:rPr lang="ru-RU" sz="1900" b="1" dirty="0" smtClean="0"/>
              <a:t>ВАЛЕРИЙ ВЛАДИМИРОВИЧ </a:t>
            </a:r>
          </a:p>
          <a:p>
            <a:pPr algn="ctr"/>
            <a:r>
              <a:rPr lang="ru-RU" sz="1900" dirty="0" smtClean="0"/>
              <a:t>космонавт 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6606477" y="1826747"/>
            <a:ext cx="2971801" cy="18158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ЧИЛИНГАРОВ</a:t>
            </a:r>
          </a:p>
          <a:p>
            <a:pPr algn="ctr"/>
            <a:r>
              <a:rPr lang="ru-RU" sz="1900" b="1" dirty="0" smtClean="0"/>
              <a:t>АРТУР НИКОЛАЕВИЧ </a:t>
            </a:r>
          </a:p>
          <a:p>
            <a:pPr algn="ctr"/>
            <a:r>
              <a:rPr lang="ru-RU" sz="1900" dirty="0"/>
              <a:t>п</a:t>
            </a:r>
            <a:r>
              <a:rPr lang="ru-RU" sz="1900" dirty="0" smtClean="0"/>
              <a:t>утешественник, исследователь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30" y="3293867"/>
            <a:ext cx="2698788" cy="33757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" b="7142"/>
          <a:stretch/>
        </p:blipFill>
        <p:spPr>
          <a:xfrm>
            <a:off x="3592551" y="3270116"/>
            <a:ext cx="2558557" cy="33994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80" y="3270116"/>
            <a:ext cx="2573934" cy="342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10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1"/>
            <a:ext cx="9753600" cy="1263268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6200" y="306711"/>
            <a:ext cx="8233559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600" dirty="0" smtClean="0">
                <a:solidFill>
                  <a:srgbClr val="FF1616"/>
                </a:solidFill>
                <a:latin typeface="Montserrat Extra-Bold"/>
              </a:rPr>
              <a:t>ДВАЖДЫ ГЕРОИ</a:t>
            </a:r>
          </a:p>
          <a:p>
            <a:r>
              <a:rPr lang="ru-RU" b="1" dirty="0">
                <a:solidFill>
                  <a:schemeClr val="bg1"/>
                </a:solidFill>
              </a:rPr>
              <a:t>Всего 4 человека в истории нашей страны  удостоены сразу двух высших </a:t>
            </a:r>
            <a:r>
              <a:rPr lang="ru-RU" b="1" dirty="0" smtClean="0">
                <a:solidFill>
                  <a:schemeClr val="bg1"/>
                </a:solidFill>
              </a:rPr>
              <a:t>званий: Герой Советского </a:t>
            </a:r>
            <a:r>
              <a:rPr lang="ru-RU" b="1" dirty="0">
                <a:solidFill>
                  <a:schemeClr val="bg1"/>
                </a:solidFill>
              </a:rPr>
              <a:t>С</a:t>
            </a:r>
            <a:r>
              <a:rPr lang="ru-RU" b="1" dirty="0" smtClean="0">
                <a:solidFill>
                  <a:schemeClr val="bg1"/>
                </a:solidFill>
              </a:rPr>
              <a:t>оюза </a:t>
            </a:r>
            <a:r>
              <a:rPr lang="ru-RU" b="1" dirty="0">
                <a:solidFill>
                  <a:schemeClr val="bg1"/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Герой Российской Федерации</a:t>
            </a:r>
            <a:endParaRPr lang="ru-RU" b="1" dirty="0" smtClean="0">
              <a:solidFill>
                <a:schemeClr val="bg1"/>
              </a:solidFill>
              <a:latin typeface="Montserrat Extra-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4768" y="1514460"/>
            <a:ext cx="8860911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dirty="0" smtClean="0"/>
              <a:t>МАЙДАНОВ НИКОЛАЙ САИНОВИЧ - </a:t>
            </a:r>
            <a:r>
              <a:rPr lang="ru-RU" sz="2000" dirty="0" smtClean="0"/>
              <a:t>полковник</a:t>
            </a:r>
            <a:r>
              <a:rPr lang="ru-RU" sz="2000" dirty="0"/>
              <a:t>, военный летчик, участник войны в Афганистане, контртеррористических операций на Северном </a:t>
            </a:r>
            <a:r>
              <a:rPr lang="ru-RU" sz="2000" dirty="0" smtClean="0"/>
              <a:t>Кавказе.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57800" y="1536737"/>
            <a:ext cx="4404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3" name="Freeform 4"/>
          <p:cNvSpPr/>
          <p:nvPr/>
        </p:nvSpPr>
        <p:spPr>
          <a:xfrm>
            <a:off x="381000" y="2737866"/>
            <a:ext cx="4114800" cy="4441227"/>
          </a:xfrm>
          <a:custGeom>
            <a:avLst/>
            <a:gdLst/>
            <a:ahLst/>
            <a:cxnLst/>
            <a:rect l="l" t="t" r="r" b="b"/>
            <a:pathLst>
              <a:path w="6393378" h="2149653">
                <a:moveTo>
                  <a:pt x="0" y="0"/>
                </a:moveTo>
                <a:lnTo>
                  <a:pt x="6393378" y="0"/>
                </a:lnTo>
                <a:lnTo>
                  <a:pt x="6393378" y="2149653"/>
                </a:lnTo>
                <a:lnTo>
                  <a:pt x="0" y="2149653"/>
                </a:lnTo>
                <a:close/>
              </a:path>
            </a:pathLst>
          </a:custGeom>
          <a:solidFill>
            <a:srgbClr val="008037"/>
          </a:solidFill>
        </p:spPr>
      </p:sp>
      <p:sp>
        <p:nvSpPr>
          <p:cNvPr id="15" name="Прямоугольник 14"/>
          <p:cNvSpPr/>
          <p:nvPr/>
        </p:nvSpPr>
        <p:spPr>
          <a:xfrm>
            <a:off x="5139055" y="2861777"/>
            <a:ext cx="434340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Во время войны в Афганистане совершил более тысячи </a:t>
            </a:r>
            <a:endParaRPr lang="ru-RU" sz="2000" dirty="0" smtClean="0"/>
          </a:p>
          <a:p>
            <a:pPr algn="ctr"/>
            <a:r>
              <a:rPr lang="ru-RU" sz="2000" dirty="0" smtClean="0"/>
              <a:t>боевых </a:t>
            </a:r>
            <a:r>
              <a:rPr lang="ru-RU" sz="2000" dirty="0"/>
              <a:t>вылетов. </a:t>
            </a:r>
            <a:endParaRPr lang="ru-RU" sz="2000" dirty="0" smtClean="0"/>
          </a:p>
          <a:p>
            <a:pPr algn="ctr"/>
            <a:r>
              <a:rPr lang="ru-RU" sz="2000" dirty="0" smtClean="0"/>
              <a:t>За </a:t>
            </a:r>
            <a:r>
              <a:rPr lang="ru-RU" sz="2000" dirty="0"/>
              <a:t>мужество и героизм, проявленные при выполнении воинского долга, </a:t>
            </a:r>
            <a:endParaRPr lang="ru-RU" sz="2000" dirty="0" smtClean="0"/>
          </a:p>
          <a:p>
            <a:pPr algn="ctr"/>
            <a:r>
              <a:rPr lang="ru-RU" sz="2000" dirty="0" smtClean="0"/>
              <a:t>Николаю </a:t>
            </a:r>
            <a:r>
              <a:rPr lang="ru-RU" sz="2000" dirty="0" err="1"/>
              <a:t>Саиновичу</a:t>
            </a:r>
            <a:r>
              <a:rPr lang="ru-RU" sz="2000" dirty="0"/>
              <a:t> </a:t>
            </a:r>
            <a:r>
              <a:rPr lang="ru-RU" sz="2000" dirty="0" err="1"/>
              <a:t>Майданову</a:t>
            </a:r>
            <a:r>
              <a:rPr lang="ru-RU" sz="2000" dirty="0"/>
              <a:t> присвоено звание </a:t>
            </a:r>
            <a:endParaRPr lang="ru-RU" sz="2000" dirty="0" smtClean="0"/>
          </a:p>
          <a:p>
            <a:pPr algn="ctr"/>
            <a:r>
              <a:rPr lang="ru-RU" sz="2000" dirty="0" smtClean="0"/>
              <a:t>Героя </a:t>
            </a:r>
            <a:r>
              <a:rPr lang="ru-RU" sz="2000" dirty="0"/>
              <a:t>Советского Союза.</a:t>
            </a:r>
          </a:p>
          <a:p>
            <a:pPr algn="ctr"/>
            <a:r>
              <a:rPr lang="ru-RU" sz="2000" dirty="0"/>
              <a:t>Звание Героя России командиру </a:t>
            </a:r>
            <a:endParaRPr lang="ru-RU" sz="2000" dirty="0" smtClean="0"/>
          </a:p>
          <a:p>
            <a:pPr algn="ctr"/>
            <a:r>
              <a:rPr lang="ru-RU" sz="2000" dirty="0" smtClean="0"/>
              <a:t>325 </a:t>
            </a:r>
            <a:r>
              <a:rPr lang="ru-RU" sz="2000" dirty="0"/>
              <a:t>вертолётного </a:t>
            </a:r>
            <a:r>
              <a:rPr lang="ru-RU" sz="2000" dirty="0" smtClean="0"/>
              <a:t>полка </a:t>
            </a:r>
          </a:p>
          <a:p>
            <a:pPr algn="ctr"/>
            <a:r>
              <a:rPr lang="ru-RU" sz="2000" dirty="0" smtClean="0"/>
              <a:t>полковнику </a:t>
            </a:r>
            <a:r>
              <a:rPr lang="ru-RU" sz="2000" dirty="0" err="1"/>
              <a:t>Майданову</a:t>
            </a:r>
            <a:r>
              <a:rPr lang="ru-RU" sz="2000" dirty="0"/>
              <a:t> </a:t>
            </a:r>
            <a:endParaRPr lang="ru-RU" sz="2000" dirty="0" smtClean="0"/>
          </a:p>
          <a:p>
            <a:pPr algn="ctr"/>
            <a:r>
              <a:rPr lang="ru-RU" sz="2000" dirty="0" smtClean="0"/>
              <a:t>было </a:t>
            </a:r>
            <a:r>
              <a:rPr lang="ru-RU" sz="2000" dirty="0"/>
              <a:t>присвоено в 2000 году посмертно за боевые </a:t>
            </a:r>
            <a:r>
              <a:rPr lang="ru-RU" sz="2000" dirty="0" smtClean="0"/>
              <a:t>заслуги.</a:t>
            </a:r>
            <a:endParaRPr lang="ru-RU" sz="20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67817"/>
            <a:ext cx="3657600" cy="397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08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841"/>
            <a:ext cx="9753600" cy="1263268"/>
            <a:chOff x="0" y="0"/>
            <a:chExt cx="6236536" cy="1144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536" cy="1144519"/>
            </a:xfrm>
            <a:custGeom>
              <a:avLst/>
              <a:gdLst/>
              <a:ahLst/>
              <a:cxnLst/>
              <a:rect l="l" t="t" r="r" b="b"/>
              <a:pathLst>
                <a:path w="6236536" h="1144519">
                  <a:moveTo>
                    <a:pt x="0" y="0"/>
                  </a:moveTo>
                  <a:lnTo>
                    <a:pt x="6236536" y="0"/>
                  </a:lnTo>
                  <a:lnTo>
                    <a:pt x="6236536" y="1144519"/>
                  </a:lnTo>
                  <a:lnTo>
                    <a:pt x="0" y="114451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33330" y="300014"/>
            <a:ext cx="8233559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600" dirty="0" smtClean="0">
                <a:solidFill>
                  <a:srgbClr val="FF1616"/>
                </a:solidFill>
                <a:latin typeface="Montserrat Extra-Bold"/>
              </a:rPr>
              <a:t>ГЕРОЙ БЕЗ ЗВЕЗДЫ И ЗВАНИЯ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За 30 </a:t>
            </a:r>
            <a:r>
              <a:rPr lang="ru-RU" b="1" dirty="0">
                <a:solidFill>
                  <a:schemeClr val="bg1"/>
                </a:solidFill>
              </a:rPr>
              <a:t>лет звание Героя России было вручено более 1100 раз.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 </a:t>
            </a:r>
            <a:r>
              <a:rPr lang="ru-RU" b="1" dirty="0">
                <a:solidFill>
                  <a:schemeClr val="bg1"/>
                </a:solidFill>
              </a:rPr>
              <a:t>лишь один человек решил отказаться от </a:t>
            </a:r>
            <a:r>
              <a:rPr lang="ru-RU" b="1" dirty="0" smtClean="0">
                <a:solidFill>
                  <a:schemeClr val="bg1"/>
                </a:solidFill>
              </a:rPr>
              <a:t>Золотой Звезды Героя. </a:t>
            </a:r>
            <a:endParaRPr lang="ru-RU" b="1" dirty="0" smtClean="0">
              <a:solidFill>
                <a:schemeClr val="bg1"/>
              </a:solidFill>
              <a:latin typeface="Montserrat Extra-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0" y="306711"/>
            <a:ext cx="1100464" cy="8180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8343" y="1553900"/>
            <a:ext cx="9134121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/>
              <a:t>РОХЛИН ЛЕВ ЯКОВЛЕВИЧ </a:t>
            </a:r>
          </a:p>
          <a:p>
            <a:pPr algn="r"/>
            <a:r>
              <a:rPr lang="ru-RU" sz="2000" dirty="0" smtClean="0"/>
              <a:t>генерал-лейтенант, участник </a:t>
            </a:r>
            <a:r>
              <a:rPr lang="ru-RU" sz="2000" dirty="0"/>
              <a:t>войны </a:t>
            </a:r>
            <a:r>
              <a:rPr lang="ru-RU" sz="2000" dirty="0" smtClean="0"/>
              <a:t>в </a:t>
            </a:r>
            <a:r>
              <a:rPr lang="ru-RU" sz="2000" dirty="0"/>
              <a:t>Афганистане, </a:t>
            </a:r>
            <a:r>
              <a:rPr lang="ru-RU" sz="2000" dirty="0" smtClean="0"/>
              <a:t>во время первой </a:t>
            </a:r>
            <a:r>
              <a:rPr lang="ru-RU" sz="2000" dirty="0"/>
              <a:t>чеченской </a:t>
            </a:r>
            <a:r>
              <a:rPr lang="ru-RU" sz="2000" dirty="0" smtClean="0"/>
              <a:t>войны командир </a:t>
            </a:r>
            <a:r>
              <a:rPr lang="ru-RU" sz="2000" dirty="0"/>
              <a:t>8-го </a:t>
            </a:r>
            <a:r>
              <a:rPr lang="ru-RU" sz="2000" dirty="0" smtClean="0"/>
              <a:t>гвардейского армейского  </a:t>
            </a:r>
            <a:r>
              <a:rPr lang="ru-RU" sz="2000" dirty="0" smtClean="0"/>
              <a:t>корпуса</a:t>
            </a:r>
            <a:r>
              <a:rPr lang="ru-RU" sz="2000" dirty="0"/>
              <a:t>.</a:t>
            </a:r>
            <a:r>
              <a:rPr lang="ru-RU" sz="2000" dirty="0" smtClean="0"/>
              <a:t> 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57800" y="1536737"/>
            <a:ext cx="4404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3" name="Freeform 4"/>
          <p:cNvSpPr/>
          <p:nvPr/>
        </p:nvSpPr>
        <p:spPr>
          <a:xfrm>
            <a:off x="5748664" y="2663581"/>
            <a:ext cx="3733800" cy="4441227"/>
          </a:xfrm>
          <a:custGeom>
            <a:avLst/>
            <a:gdLst/>
            <a:ahLst/>
            <a:cxnLst/>
            <a:rect l="l" t="t" r="r" b="b"/>
            <a:pathLst>
              <a:path w="6393378" h="2149653">
                <a:moveTo>
                  <a:pt x="0" y="0"/>
                </a:moveTo>
                <a:lnTo>
                  <a:pt x="6393378" y="0"/>
                </a:lnTo>
                <a:lnTo>
                  <a:pt x="6393378" y="2149653"/>
                </a:lnTo>
                <a:lnTo>
                  <a:pt x="0" y="2149653"/>
                </a:lnTo>
                <a:close/>
              </a:path>
            </a:pathLst>
          </a:custGeom>
          <a:solidFill>
            <a:srgbClr val="008037"/>
          </a:solidFill>
        </p:spPr>
      </p:sp>
      <p:sp>
        <p:nvSpPr>
          <p:cNvPr id="15" name="Прямоугольник 14"/>
          <p:cNvSpPr/>
          <p:nvPr/>
        </p:nvSpPr>
        <p:spPr>
          <a:xfrm>
            <a:off x="1" y="2631118"/>
            <a:ext cx="5748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Monotype Corsiva" panose="03010101010201010101" pitchFamily="66" charset="0"/>
              </a:rPr>
              <a:t>«</a:t>
            </a:r>
            <a:r>
              <a:rPr lang="ru-RU" dirty="0">
                <a:latin typeface="Monotype Corsiva" panose="03010101010201010101" pitchFamily="66" charset="0"/>
              </a:rPr>
              <a:t>В гражданской войне нет славы. Война в Чечне –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это </a:t>
            </a:r>
            <a:r>
              <a:rPr lang="ru-RU" dirty="0">
                <a:latin typeface="Monotype Corsiva" panose="03010101010201010101" pitchFamily="66" charset="0"/>
              </a:rPr>
              <a:t>не слава России, а её </a:t>
            </a:r>
            <a:r>
              <a:rPr lang="ru-RU" dirty="0" smtClean="0">
                <a:latin typeface="Monotype Corsiva" panose="03010101010201010101" pitchFamily="66" charset="0"/>
              </a:rPr>
              <a:t>беда.»</a:t>
            </a:r>
          </a:p>
          <a:p>
            <a:pPr algn="r"/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sz="1600" dirty="0" smtClean="0">
                <a:latin typeface="+mj-lt"/>
              </a:rPr>
              <a:t>генерал </a:t>
            </a:r>
            <a:r>
              <a:rPr lang="ru-RU" sz="1600" dirty="0" err="1" smtClean="0">
                <a:latin typeface="+mj-lt"/>
              </a:rPr>
              <a:t>Л.Я.Рохлин</a:t>
            </a:r>
            <a:endParaRPr lang="ru-RU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08" y="2821036"/>
            <a:ext cx="3354112" cy="412631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2513" y="3615861"/>
            <a:ext cx="502344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январе 1995 года Рохлин </a:t>
            </a:r>
            <a:r>
              <a:rPr lang="ru-RU" dirty="0" smtClean="0"/>
              <a:t>повел </a:t>
            </a:r>
            <a:r>
              <a:rPr lang="ru-RU" dirty="0"/>
              <a:t>вверенную ему группировку на штурм Грозного, нанося удар с северо-восточного направления. Его группа стала единственной из 4-х, кому удалось добиться успеха и закрепиться в чеченской </a:t>
            </a:r>
            <a:r>
              <a:rPr lang="ru-RU" dirty="0" smtClean="0"/>
              <a:t>столице. Почти </a:t>
            </a:r>
            <a:r>
              <a:rPr lang="ru-RU" dirty="0"/>
              <a:t>все стратегически важные объекты при чем с минимальными потерями  в Грозном брали солдаты и офицеры Рохлина. Генерал был непосредственно в войсках, лично ходил на переговоры с лидерами боевиков – договаривался о прекращении огня и обмене пленными, был настоящим отцом для </a:t>
            </a:r>
            <a:endParaRPr lang="ru-RU" dirty="0" smtClean="0"/>
          </a:p>
          <a:p>
            <a:pPr algn="ctr"/>
            <a:r>
              <a:rPr lang="ru-RU" dirty="0" smtClean="0"/>
              <a:t>всех </a:t>
            </a:r>
            <a:r>
              <a:rPr lang="ru-RU" dirty="0"/>
              <a:t>своих солдат и офицеров.</a:t>
            </a:r>
          </a:p>
        </p:txBody>
      </p:sp>
    </p:spTree>
    <p:extLst>
      <p:ext uri="{BB962C8B-B14F-4D97-AF65-F5344CB8AC3E}">
        <p14:creationId xmlns:p14="http://schemas.microsoft.com/office/powerpoint/2010/main" val="4164510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1888</Words>
  <Application>Microsoft Office PowerPoint</Application>
  <PresentationFormat>Произвольный</PresentationFormat>
  <Paragraphs>269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League Spartan Italics</vt:lpstr>
      <vt:lpstr>Poppins Medium</vt:lpstr>
      <vt:lpstr>Glacial Indifference Bold</vt:lpstr>
      <vt:lpstr>Monotype Corsiva</vt:lpstr>
      <vt:lpstr>Calibri</vt:lpstr>
      <vt:lpstr>Montserrat Extra-Bold</vt:lpstr>
      <vt:lpstr>Arial</vt:lpstr>
      <vt:lpstr>Poppins Medium Bold</vt:lpstr>
      <vt:lpstr>Office Theme</vt:lpstr>
      <vt:lpstr>Презентация PowerPoint</vt:lpstr>
      <vt:lpstr>Презентация PowerPoint</vt:lpstr>
      <vt:lpstr>ГЕРОЙ СОВЕТСКОГО СОЮЗА/ ГЕРОЙ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Math Education Presentation</dc:title>
  <dc:creator>Шмидько Наталья Анатольевна</dc:creator>
  <cp:lastModifiedBy>Шмидько Наталья Анатольевна</cp:lastModifiedBy>
  <cp:revision>45</cp:revision>
  <dcterms:created xsi:type="dcterms:W3CDTF">2006-08-16T00:00:00Z</dcterms:created>
  <dcterms:modified xsi:type="dcterms:W3CDTF">2022-03-16T10:50:54Z</dcterms:modified>
  <dc:identifier>DAE4uazcptQ</dc:identifier>
</cp:coreProperties>
</file>